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vml" ContentType="application/vnd.openxmlformats-officedocument.vmlDrawi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566" r:id="rId2"/>
    <p:sldId id="624" r:id="rId3"/>
    <p:sldId id="702" r:id="rId4"/>
    <p:sldId id="703" r:id="rId5"/>
    <p:sldId id="704" r:id="rId6"/>
    <p:sldId id="705" r:id="rId7"/>
    <p:sldId id="706" r:id="rId8"/>
    <p:sldId id="707" r:id="rId9"/>
    <p:sldId id="708" r:id="rId10"/>
    <p:sldId id="709" r:id="rId11"/>
    <p:sldId id="710" r:id="rId12"/>
    <p:sldId id="653" r:id="rId13"/>
    <p:sldId id="711" r:id="rId14"/>
    <p:sldId id="712" r:id="rId15"/>
    <p:sldId id="713" r:id="rId16"/>
    <p:sldId id="714" r:id="rId17"/>
    <p:sldId id="715" r:id="rId18"/>
    <p:sldId id="716" r:id="rId19"/>
    <p:sldId id="724" r:id="rId20"/>
    <p:sldId id="717" r:id="rId21"/>
    <p:sldId id="725" r:id="rId22"/>
    <p:sldId id="727" r:id="rId23"/>
    <p:sldId id="726" r:id="rId24"/>
    <p:sldId id="718" r:id="rId25"/>
    <p:sldId id="728" r:id="rId26"/>
    <p:sldId id="719" r:id="rId27"/>
    <p:sldId id="720" r:id="rId28"/>
    <p:sldId id="721" r:id="rId29"/>
    <p:sldId id="722" r:id="rId30"/>
    <p:sldId id="723" r:id="rId3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gray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Objects="1">
      <p:cViewPr varScale="1">
        <p:scale>
          <a:sx n="73" d="100"/>
          <a:sy n="73" d="100"/>
        </p:scale>
        <p:origin x="-7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handoutMaster" Target="handoutMasters/handout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E380C88-9DE3-3549-AF25-59AF050E0DFF}" type="datetime1">
              <a:rPr lang="en-US"/>
              <a:pPr/>
              <a:t>11/17/18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D1F2D04-F337-6F4B-A912-73205E2EE87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068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7575B7F-47B1-2C48-84C2-611A58A7099C}" type="datetime1">
              <a:rPr lang="en-US"/>
              <a:pPr/>
              <a:t>11/17/18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0EAA385-DD22-F541-BFCB-DB58E3FA2C6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5150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ＭＳ Ｐゴシック" pitchFamily="-84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7549CE8-D79E-994C-BEB2-2E36195307F5}" type="slidenum">
              <a:rPr lang="en-US" sz="1200">
                <a:latin typeface="Times" charset="0"/>
              </a:rPr>
              <a:pPr eaLnBrk="1" hangingPunct="1"/>
              <a:t>9</a:t>
            </a:fld>
            <a:endParaRPr lang="en-US" sz="1200">
              <a:latin typeface="Times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467907E-1C32-E046-B4AD-4B070E5A9867}" type="slidenum">
              <a:rPr lang="en-US" sz="1200">
                <a:latin typeface="Times" charset="0"/>
              </a:rPr>
              <a:pPr eaLnBrk="1" hangingPunct="1"/>
              <a:t>10</a:t>
            </a:fld>
            <a:endParaRPr lang="en-US" sz="1200">
              <a:latin typeface="Times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6199040-76F2-C94B-919C-348A8A8F4F31}" type="slidenum">
              <a:rPr lang="en-US" sz="1200"/>
              <a:pPr eaLnBrk="1" hangingPunct="1"/>
              <a:t>12</a:t>
            </a:fld>
            <a:endParaRPr lang="en-US" sz="1200"/>
          </a:p>
        </p:txBody>
      </p:sp>
      <p:sp>
        <p:nvSpPr>
          <p:cNvPr id="78851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C8A73C6-9674-0047-8E66-D9B82FA1D7F0}" type="slidenum">
              <a:rPr lang="en-US" sz="1200">
                <a:latin typeface="Times" charset="0"/>
              </a:rPr>
              <a:pPr eaLnBrk="1" hangingPunct="1"/>
              <a:t>13</a:t>
            </a:fld>
            <a:endParaRPr lang="en-US" sz="1200">
              <a:latin typeface="Times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B864957-B91C-4844-AC7C-DA57CF1EA416}" type="slidenum">
              <a:rPr lang="en-US" sz="1200">
                <a:latin typeface="Times" charset="0"/>
              </a:rPr>
              <a:pPr eaLnBrk="1" hangingPunct="1"/>
              <a:t>14</a:t>
            </a:fld>
            <a:endParaRPr lang="en-US" sz="1200">
              <a:latin typeface="Times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91BCBC4-2F5B-834C-8328-C84177C89725}" type="slidenum">
              <a:rPr lang="en-US" sz="1200">
                <a:latin typeface="Times" charset="0"/>
              </a:rPr>
              <a:pPr eaLnBrk="1" hangingPunct="1"/>
              <a:t>16</a:t>
            </a:fld>
            <a:endParaRPr lang="en-US" sz="1200">
              <a:latin typeface="Times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843DB64-8141-3244-B3D0-D043CF1481F1}" type="slidenum">
              <a:rPr lang="en-US" sz="1200">
                <a:latin typeface="Times" charset="0"/>
              </a:rPr>
              <a:pPr eaLnBrk="1" hangingPunct="1"/>
              <a:t>18</a:t>
            </a:fld>
            <a:endParaRPr lang="en-US" sz="1200">
              <a:latin typeface="Times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A1FF184-C153-CD47-BFE2-3D74D869D0B9}" type="slidenum">
              <a:rPr lang="en-US" sz="1200">
                <a:latin typeface="Times" charset="0"/>
              </a:rPr>
              <a:pPr eaLnBrk="1" hangingPunct="1"/>
              <a:t>20</a:t>
            </a:fld>
            <a:endParaRPr lang="en-US" sz="1200">
              <a:latin typeface="Times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DE6806E-3EF4-BA4F-B16D-2DF089C22301}" type="slidenum">
              <a:rPr lang="en-US" sz="1200">
                <a:latin typeface="Times" charset="0"/>
              </a:rPr>
              <a:pPr eaLnBrk="1" hangingPunct="1"/>
              <a:t>21</a:t>
            </a:fld>
            <a:endParaRPr lang="en-US" sz="1200">
              <a:latin typeface="Times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1C7B35A-B8B1-EB46-9E09-6363F92D4DF5}" type="slidenum">
              <a:rPr lang="en-US" sz="1200">
                <a:latin typeface="Times" charset="0"/>
              </a:rPr>
              <a:pPr eaLnBrk="1" hangingPunct="1"/>
              <a:t>22</a:t>
            </a:fld>
            <a:endParaRPr lang="en-US" sz="1200">
              <a:latin typeface="Times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721844C-4F9D-A847-9A74-916C720372EC}" type="slidenum">
              <a:rPr lang="en-US" sz="1200">
                <a:latin typeface="Times" charset="0"/>
              </a:rPr>
              <a:pPr eaLnBrk="1" hangingPunct="1"/>
              <a:t>23</a:t>
            </a:fld>
            <a:endParaRPr lang="en-US" sz="1200">
              <a:latin typeface="Times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E575A99-7E92-574F-9871-20AD2E541263}" type="slidenum">
              <a:rPr lang="en-US" sz="1200">
                <a:latin typeface="Times" charset="0"/>
              </a:rPr>
              <a:pPr eaLnBrk="1" hangingPunct="1"/>
              <a:t>24</a:t>
            </a:fld>
            <a:endParaRPr lang="en-US" sz="1200">
              <a:latin typeface="Times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8A2ED8C-55DC-CF43-8C67-E81A8A052F27}" type="slidenum">
              <a:rPr lang="en-US" sz="1200">
                <a:latin typeface="Times" charset="0"/>
              </a:rPr>
              <a:pPr eaLnBrk="1" hangingPunct="1"/>
              <a:t>27</a:t>
            </a:fld>
            <a:endParaRPr lang="en-US" sz="1200">
              <a:latin typeface="Times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3E095C0-DF1E-8543-B53D-735DC7814921}" type="slidenum">
              <a:rPr lang="en-US" sz="1200">
                <a:latin typeface="Times" charset="0"/>
              </a:rPr>
              <a:pPr eaLnBrk="1" hangingPunct="1"/>
              <a:t>28</a:t>
            </a:fld>
            <a:endParaRPr lang="en-US" sz="1200">
              <a:latin typeface="Times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5BC26A8-C3AE-F342-B623-35E13774BB76}" type="slidenum">
              <a:rPr lang="en-US" sz="1200">
                <a:latin typeface="Times" charset="0"/>
              </a:rPr>
              <a:pPr eaLnBrk="1" hangingPunct="1"/>
              <a:t>29</a:t>
            </a:fld>
            <a:endParaRPr lang="en-US" sz="1200">
              <a:latin typeface="Times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4B831E-F75A-434A-B36D-B765B0E93981}" type="datetime1">
              <a:rPr lang="en-US"/>
              <a:pPr/>
              <a:t>11/17/18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D21403-8D8A-F349-A047-72997F04F7B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978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82142FF-4B26-BB43-8061-3223F5B8425B}" type="datetime1">
              <a:rPr lang="en-US"/>
              <a:pPr/>
              <a:t>11/17/18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E2D811-390B-6B42-91E5-AD3AFD88BE5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262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661FEF-FB4A-7744-8EE8-895CCD99B4B2}" type="datetime1">
              <a:rPr lang="en-US"/>
              <a:pPr/>
              <a:t>11/17/18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4D8831-BFDA-1D48-A6F7-48F6A344EB2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62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6E11759-FAB2-074A-B5B6-3E42F02D1A33}" type="datetime1">
              <a:rPr lang="en-US"/>
              <a:pPr/>
              <a:t>11/17/18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330C89-AF89-6948-9809-B24AF771ED2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847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C72C3F7-6D3B-C249-B22A-3051DA02E643}" type="datetime1">
              <a:rPr lang="en-US"/>
              <a:pPr/>
              <a:t>11/17/18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59671A-2A49-794D-A7DE-9FC9CA847F0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464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97F42C-9FC9-104A-B3D2-A85F297FC36A}" type="datetime1">
              <a:rPr lang="en-US"/>
              <a:pPr/>
              <a:t>11/17/18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679E9C-C7D8-2241-886E-311054432E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664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235C49D-71CD-5947-B0D1-F5D0427A299C}" type="datetime1">
              <a:rPr lang="en-US"/>
              <a:pPr/>
              <a:t>11/17/18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A6DA81-45F6-AF46-85A0-C4496C8CDB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290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57130A-D5D4-0C49-9749-5884633CD9DA}" type="datetime1">
              <a:rPr lang="en-US"/>
              <a:pPr/>
              <a:t>11/17/18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85301A-67EC-9648-BA93-03F4230D99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145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A9ABDF-636E-C34A-BBA2-26E049A138BF}" type="datetime1">
              <a:rPr lang="en-US"/>
              <a:pPr/>
              <a:t>11/17/18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63BB93-0B27-D64D-8B84-6FE6A980D06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52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24489D-3022-9A44-9141-D489E5CCB9EA}" type="datetime1">
              <a:rPr lang="en-US"/>
              <a:pPr/>
              <a:t>11/17/18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2D9128-CE4A-1E4D-A769-30308480C3F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287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C17A40-E519-994D-B515-658D6C0D81CD}" type="datetime1">
              <a:rPr lang="en-US"/>
              <a:pPr/>
              <a:t>11/17/18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5DE7C4-56C3-B04F-A191-19F2D9BF11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328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E4D9407F-5871-914F-9599-5044A66EA1E5}" type="datetime1">
              <a:rPr lang="en-US"/>
              <a:pPr/>
              <a:t>11/17/18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6BEAEB48-356A-F048-B089-133F59D04E7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84" charset="-128"/>
          <a:cs typeface="ＭＳ Ｐゴシック" pitchFamily="-84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84" charset="-128"/>
          <a:cs typeface="ＭＳ Ｐゴシック" pitchFamily="-84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Magnesium-Zinc-wo.1.ppt" TargetMode="Externa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ch301.cm.utexas.edu/simulations/gas-laws/GasLawSimulator.swf" TargetMode="External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%5CMacintosh%20HD%5CUsers%5Crrusay%5CDesktop%5CPowerpoint%20&amp;%20Movies%5CMovies-rjr%5CPartialPressures.swf" TargetMode="External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 txBox="1">
            <a:spLocks/>
          </p:cNvSpPr>
          <p:nvPr/>
        </p:nvSpPr>
        <p:spPr bwMode="auto">
          <a:xfrm>
            <a:off x="241300" y="1219200"/>
            <a:ext cx="35052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4400" dirty="0" err="1">
                <a:latin typeface="Calibri" charset="0"/>
              </a:rPr>
              <a:t>Chem</a:t>
            </a:r>
            <a:r>
              <a:rPr lang="en-US" sz="4400" dirty="0">
                <a:latin typeface="Calibri" charset="0"/>
              </a:rPr>
              <a:t> 108: Lab</a:t>
            </a:r>
            <a:br>
              <a:rPr lang="en-US" sz="4400" dirty="0">
                <a:latin typeface="Calibri" charset="0"/>
              </a:rPr>
            </a:br>
            <a:r>
              <a:rPr lang="en-US" sz="3200" dirty="0">
                <a:latin typeface="Calibri" charset="0"/>
              </a:rPr>
              <a:t>Week </a:t>
            </a:r>
            <a:r>
              <a:rPr lang="en-US" sz="3200" dirty="0" smtClean="0">
                <a:latin typeface="Calibri" charset="0"/>
              </a:rPr>
              <a:t>14</a:t>
            </a:r>
            <a:endParaRPr lang="en-US" sz="3200" dirty="0">
              <a:latin typeface="Calibri" charset="0"/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636587" y="3279775"/>
            <a:ext cx="2716213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514350" indent="-514350" algn="ctr">
              <a:buFont typeface="Arial" charset="0"/>
              <a:buNone/>
            </a:pPr>
            <a:r>
              <a:rPr lang="en-US" dirty="0"/>
              <a:t>Sign in  </a:t>
            </a:r>
          </a:p>
          <a:p>
            <a:pPr marL="514350" indent="-514350" algn="ctr">
              <a:buFont typeface="Arial" charset="0"/>
              <a:buNone/>
            </a:pPr>
            <a:r>
              <a:rPr lang="en-US" dirty="0"/>
              <a:t>Note your Group #</a:t>
            </a:r>
          </a:p>
          <a:p>
            <a:pPr marL="514350" indent="-514350" algn="ctr">
              <a:buFont typeface="Arial" charset="0"/>
              <a:buNone/>
            </a:pPr>
            <a:r>
              <a:rPr lang="en-US" dirty="0"/>
              <a:t>Pick up Papers</a:t>
            </a:r>
          </a:p>
          <a:p>
            <a:pPr marL="514350" indent="-514350" algn="ctr">
              <a:buFont typeface="Arial" charset="0"/>
              <a:buNone/>
            </a:pPr>
            <a:r>
              <a:rPr lang="en-US" dirty="0"/>
              <a:t>and Handout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228600" y="4449763"/>
            <a:ext cx="3429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 algn="ctr">
              <a:buFont typeface="Arial" charset="0"/>
              <a:buNone/>
            </a:pPr>
            <a:r>
              <a:rPr lang="en-US" i="1">
                <a:solidFill>
                  <a:srgbClr val="FF0000"/>
                </a:solidFill>
              </a:rPr>
              <a:t/>
            </a:r>
            <a:br>
              <a:rPr lang="en-US" i="1">
                <a:solidFill>
                  <a:srgbClr val="FF0000"/>
                </a:solidFill>
              </a:rPr>
            </a:br>
            <a:endParaRPr lang="en-US" i="1">
              <a:solidFill>
                <a:srgbClr val="FF0000"/>
              </a:solidFill>
            </a:endParaRPr>
          </a:p>
        </p:txBody>
      </p:sp>
      <p:sp>
        <p:nvSpPr>
          <p:cNvPr id="15365" name="TextBox 6"/>
          <p:cNvSpPr txBox="1">
            <a:spLocks noChangeArrowheads="1"/>
          </p:cNvSpPr>
          <p:nvPr/>
        </p:nvSpPr>
        <p:spPr bwMode="auto">
          <a:xfrm>
            <a:off x="7924800" y="5181600"/>
            <a:ext cx="6858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/>
          </a:p>
        </p:txBody>
      </p:sp>
      <p:pic>
        <p:nvPicPr>
          <p:cNvPr id="2" name="Picture 1" descr="Screen Shot 2018-11-17 at 10.21.3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103" y="533400"/>
            <a:ext cx="3192584" cy="57912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" descr="Screen Shot 2017-11-14 at 11.00.10 AM.png">
            <a:hlinkClick r:id="rId2" action="ppaction://hlinkpres?slideindex=1&amp;slidetitle=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00163"/>
            <a:ext cx="6616700" cy="514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extBox 2"/>
          <p:cNvSpPr txBox="1">
            <a:spLocks noChangeArrowheads="1"/>
          </p:cNvSpPr>
          <p:nvPr/>
        </p:nvSpPr>
        <p:spPr bwMode="auto">
          <a:xfrm>
            <a:off x="1981200" y="685800"/>
            <a:ext cx="5029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800"/>
              <a:t>Gas Stoichiometry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4114800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Refer to the Procedure section pp. 54-56. The following slides correspond to the instructions in the procedure.</a:t>
            </a:r>
          </a:p>
        </p:txBody>
      </p:sp>
      <p:pic>
        <p:nvPicPr>
          <p:cNvPr id="33795" name="Picture 4" descr="Screen Shot 2017-11-14 at 11.14.1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209800"/>
            <a:ext cx="5230813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3" descr="gas-exp.gif                                                    00002203Chem 120-121                   C0EEE1BD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066800"/>
            <a:ext cx="47244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Picture 2" descr="Screen Shot 2017-11-09 at 3.20.1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762000"/>
            <a:ext cx="2122488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1828800" y="2286000"/>
          <a:ext cx="1689100" cy="219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7" name="Document" r:id="rId3" imgW="1689100" imgH="2197100" progId="Word.Document.8">
                  <p:embed/>
                </p:oleObj>
              </mc:Choice>
              <mc:Fallback>
                <p:oleObj name="Document" r:id="rId3" imgW="1689100" imgH="21971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286000"/>
                        <a:ext cx="1689100" cy="2197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843" name="Picture 3" descr="Mg1.jpeg                                                       00002203Chem 120-121                   C0EEE1BD: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990600"/>
            <a:ext cx="3219450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TextBox 5"/>
          <p:cNvSpPr txBox="1">
            <a:spLocks noChangeArrowheads="1"/>
          </p:cNvSpPr>
          <p:nvPr/>
        </p:nvSpPr>
        <p:spPr bwMode="auto">
          <a:xfrm>
            <a:off x="228600" y="762000"/>
            <a:ext cx="4083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What is wrong with this set up?</a:t>
            </a:r>
          </a:p>
        </p:txBody>
      </p:sp>
      <p:cxnSp>
        <p:nvCxnSpPr>
          <p:cNvPr id="35845" name="Straight Arrow Connector 7"/>
          <p:cNvCxnSpPr>
            <a:cxnSpLocks noChangeShapeType="1"/>
          </p:cNvCxnSpPr>
          <p:nvPr/>
        </p:nvCxnSpPr>
        <p:spPr bwMode="auto">
          <a:xfrm>
            <a:off x="3352800" y="1447800"/>
            <a:ext cx="2133600" cy="1143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846" name="TextBox 5"/>
          <p:cNvSpPr txBox="1">
            <a:spLocks noChangeArrowheads="1"/>
          </p:cNvSpPr>
          <p:nvPr/>
        </p:nvSpPr>
        <p:spPr bwMode="auto">
          <a:xfrm>
            <a:off x="2590800" y="3581400"/>
            <a:ext cx="1143000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/>
              <a:t>Mg or Zn</a:t>
            </a:r>
          </a:p>
          <a:p>
            <a:endParaRPr lang="en-US" sz="1600"/>
          </a:p>
        </p:txBody>
      </p:sp>
      <p:sp>
        <p:nvSpPr>
          <p:cNvPr id="7" name="TextBox 6"/>
          <p:cNvSpPr txBox="1"/>
          <p:nvPr/>
        </p:nvSpPr>
        <p:spPr>
          <a:xfrm>
            <a:off x="2667000" y="3548063"/>
            <a:ext cx="1143000" cy="33813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/>
              <a:t>Mg or Zn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Mg2.jpeg                                                       00002203Chem 120-121                   C0EEE1BD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838200"/>
            <a:ext cx="382905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3" descr="Mg3.jpeg                                                       00002203Chem 120-121                   C0EEE1BD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838200"/>
            <a:ext cx="382905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Text Box 6"/>
          <p:cNvSpPr txBox="1">
            <a:spLocks noChangeArrowheads="1"/>
          </p:cNvSpPr>
          <p:nvPr/>
        </p:nvSpPr>
        <p:spPr bwMode="auto">
          <a:xfrm>
            <a:off x="762000" y="152400"/>
            <a:ext cx="7620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200">
                <a:solidFill>
                  <a:srgbClr val="800000"/>
                </a:solidFill>
              </a:rPr>
              <a:t>Mg(s) + 2HCl(aq) </a:t>
            </a:r>
            <a:r>
              <a:rPr lang="en-US" sz="3200">
                <a:solidFill>
                  <a:srgbClr val="800000"/>
                </a:solidFill>
                <a:sym typeface="Symbol" charset="0"/>
              </a:rPr>
              <a:t> </a:t>
            </a:r>
            <a:r>
              <a:rPr lang="en-US" sz="3200">
                <a:solidFill>
                  <a:srgbClr val="800000"/>
                </a:solidFill>
              </a:rPr>
              <a:t>MgCl</a:t>
            </a:r>
            <a:r>
              <a:rPr lang="en-US" sz="3200" baseline="-25000">
                <a:solidFill>
                  <a:srgbClr val="800000"/>
                </a:solidFill>
              </a:rPr>
              <a:t>2</a:t>
            </a:r>
            <a:r>
              <a:rPr lang="en-US" sz="3200">
                <a:solidFill>
                  <a:srgbClr val="800000"/>
                </a:solidFill>
              </a:rPr>
              <a:t>(aq)  + H</a:t>
            </a:r>
            <a:r>
              <a:rPr lang="en-US" sz="3200" baseline="-25000">
                <a:solidFill>
                  <a:srgbClr val="800000"/>
                </a:solidFill>
              </a:rPr>
              <a:t>2 </a:t>
            </a:r>
            <a:r>
              <a:rPr lang="en-US" sz="3200">
                <a:solidFill>
                  <a:srgbClr val="800000"/>
                </a:solidFill>
              </a:rPr>
              <a:t>(g) </a:t>
            </a:r>
          </a:p>
        </p:txBody>
      </p:sp>
      <p:sp>
        <p:nvSpPr>
          <p:cNvPr id="36869" name="Text Box 6"/>
          <p:cNvSpPr txBox="1">
            <a:spLocks noChangeArrowheads="1"/>
          </p:cNvSpPr>
          <p:nvPr/>
        </p:nvSpPr>
        <p:spPr bwMode="auto">
          <a:xfrm>
            <a:off x="762000" y="5943600"/>
            <a:ext cx="76200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200">
                <a:solidFill>
                  <a:srgbClr val="000090"/>
                </a:solidFill>
              </a:rPr>
              <a:t>Zn(s) + 2HCl(aq) </a:t>
            </a:r>
            <a:r>
              <a:rPr lang="en-US" sz="3200">
                <a:solidFill>
                  <a:srgbClr val="000090"/>
                </a:solidFill>
                <a:sym typeface="Symbol" charset="0"/>
              </a:rPr>
              <a:t>  </a:t>
            </a:r>
            <a:r>
              <a:rPr lang="en-US" sz="3200">
                <a:solidFill>
                  <a:srgbClr val="231E66"/>
                </a:solidFill>
              </a:rPr>
              <a:t>ZnCl</a:t>
            </a:r>
            <a:r>
              <a:rPr lang="en-US" sz="3200" baseline="-25000">
                <a:solidFill>
                  <a:srgbClr val="231E66"/>
                </a:solidFill>
              </a:rPr>
              <a:t>2</a:t>
            </a:r>
            <a:r>
              <a:rPr lang="en-US" sz="3200">
                <a:solidFill>
                  <a:srgbClr val="231E66"/>
                </a:solidFill>
              </a:rPr>
              <a:t>(aq)  +  H</a:t>
            </a:r>
            <a:r>
              <a:rPr lang="en-US" sz="3200" baseline="-25000">
                <a:solidFill>
                  <a:srgbClr val="231E66"/>
                </a:solidFill>
              </a:rPr>
              <a:t>2 </a:t>
            </a:r>
            <a:r>
              <a:rPr lang="en-US" sz="3200">
                <a:solidFill>
                  <a:srgbClr val="231E66"/>
                </a:solidFill>
              </a:rPr>
              <a:t>(g) </a:t>
            </a:r>
          </a:p>
          <a:p>
            <a:pPr algn="ctr">
              <a:spcBef>
                <a:spcPct val="50000"/>
              </a:spcBef>
            </a:pPr>
            <a:endParaRPr lang="en-US" sz="3200">
              <a:solidFill>
                <a:srgbClr val="00009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1828800" y="2286000"/>
          <a:ext cx="1689100" cy="219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2" name="Document" r:id="rId3" imgW="1689100" imgH="2197100" progId="Word.Document.8">
                  <p:embed/>
                </p:oleObj>
              </mc:Choice>
              <mc:Fallback>
                <p:oleObj name="Document" r:id="rId3" imgW="1689100" imgH="21971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286000"/>
                        <a:ext cx="1689100" cy="2197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1" name="TextBox 5"/>
          <p:cNvSpPr txBox="1">
            <a:spLocks noChangeArrowheads="1"/>
          </p:cNvSpPr>
          <p:nvPr/>
        </p:nvSpPr>
        <p:spPr bwMode="auto">
          <a:xfrm>
            <a:off x="2590800" y="3581400"/>
            <a:ext cx="1143000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/>
              <a:t>Mg or Zn</a:t>
            </a:r>
          </a:p>
          <a:p>
            <a:endParaRPr lang="en-US" sz="1600"/>
          </a:p>
        </p:txBody>
      </p:sp>
      <p:pic>
        <p:nvPicPr>
          <p:cNvPr id="37892" name="Picture 6" descr="Screen Shot 2017-11-09 at 3.22.05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476250"/>
            <a:ext cx="7759700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Content Placeholder 2"/>
          <p:cNvSpPr>
            <a:spLocks noGrp="1"/>
          </p:cNvSpPr>
          <p:nvPr>
            <p:ph idx="1"/>
          </p:nvPr>
        </p:nvSpPr>
        <p:spPr>
          <a:xfrm>
            <a:off x="685800" y="533400"/>
            <a:ext cx="7772400" cy="4114800"/>
          </a:xfrm>
        </p:spPr>
        <p:txBody>
          <a:bodyPr/>
          <a:lstStyle/>
          <a:p>
            <a:r>
              <a:rPr lang="en-US" sz="3000">
                <a:latin typeface="Calibri" charset="0"/>
                <a:ea typeface="ＭＳ Ｐゴシック" charset="0"/>
                <a:cs typeface="ＭＳ Ｐゴシック" charset="0"/>
              </a:rPr>
              <a:t>Refer to the Gas Stoichiometry Report Form, pg. 58-59</a:t>
            </a:r>
          </a:p>
          <a:p>
            <a:r>
              <a:rPr lang="en-US" sz="3000">
                <a:latin typeface="Calibri" charset="0"/>
                <a:ea typeface="ＭＳ Ｐゴシック" charset="0"/>
                <a:cs typeface="ＭＳ Ｐゴシック" charset="0"/>
              </a:rPr>
              <a:t>Experimental data is to be obtained for the reaction of a known mass of magnesium metal:</a:t>
            </a:r>
          </a:p>
          <a:p>
            <a:endParaRPr lang="en-US" sz="300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3000">
                <a:latin typeface="Calibri" charset="0"/>
                <a:ea typeface="ＭＳ Ｐゴシック" charset="0"/>
                <a:cs typeface="ＭＳ Ｐゴシック" charset="0"/>
              </a:rPr>
              <a:t>The volume of hydrogen, pressure and  temperature determined and recorded.</a:t>
            </a:r>
          </a:p>
          <a:p>
            <a:r>
              <a:rPr lang="en-US" sz="3000">
                <a:latin typeface="Calibri" charset="0"/>
                <a:ea typeface="ＭＳ Ｐゴシック" charset="0"/>
                <a:cs typeface="ＭＳ Ｐゴシック" charset="0"/>
              </a:rPr>
              <a:t>Moles of hydrogen is calculated using Ideal Gas Law calculations, then calculating mass of the starting magnesium from the number of moles of hydrogen.</a:t>
            </a:r>
          </a:p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15" name="Text Box 6"/>
          <p:cNvSpPr txBox="1">
            <a:spLocks noChangeArrowheads="1"/>
          </p:cNvSpPr>
          <p:nvPr/>
        </p:nvSpPr>
        <p:spPr bwMode="auto">
          <a:xfrm>
            <a:off x="838200" y="2921000"/>
            <a:ext cx="7620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200">
                <a:solidFill>
                  <a:srgbClr val="800000"/>
                </a:solidFill>
              </a:rPr>
              <a:t>Mg(s) + 2HCl(aq) </a:t>
            </a:r>
            <a:r>
              <a:rPr lang="en-US" sz="3200">
                <a:solidFill>
                  <a:srgbClr val="800000"/>
                </a:solidFill>
                <a:sym typeface="Symbol" charset="0"/>
              </a:rPr>
              <a:t> </a:t>
            </a:r>
            <a:r>
              <a:rPr lang="en-US" sz="3200">
                <a:solidFill>
                  <a:srgbClr val="800000"/>
                </a:solidFill>
              </a:rPr>
              <a:t>MgCl</a:t>
            </a:r>
            <a:r>
              <a:rPr lang="en-US" sz="3200" baseline="-25000">
                <a:solidFill>
                  <a:srgbClr val="800000"/>
                </a:solidFill>
              </a:rPr>
              <a:t>2</a:t>
            </a:r>
            <a:r>
              <a:rPr lang="en-US" sz="3200">
                <a:solidFill>
                  <a:srgbClr val="800000"/>
                </a:solidFill>
              </a:rPr>
              <a:t>(aq)  + H</a:t>
            </a:r>
            <a:r>
              <a:rPr lang="en-US" sz="3200" baseline="-25000">
                <a:solidFill>
                  <a:srgbClr val="800000"/>
                </a:solidFill>
              </a:rPr>
              <a:t>2 </a:t>
            </a:r>
            <a:r>
              <a:rPr lang="en-US" sz="3200">
                <a:solidFill>
                  <a:srgbClr val="800000"/>
                </a:solidFill>
              </a:rPr>
              <a:t>(g)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7467600" cy="1219200"/>
          </a:xfrm>
        </p:spPr>
        <p:txBody>
          <a:bodyPr lIns="90487" tIns="44450" rIns="90487" bIns="44450" anchor="b"/>
          <a:lstStyle/>
          <a:p>
            <a:pPr eaLnBrk="1" hangingPunct="1"/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>Background</a:t>
            </a:r>
            <a:br>
              <a:rPr lang="en-US" i="1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  <a:t>Ideal Gas Law</a:t>
            </a:r>
            <a:endParaRPr lang="en-US" sz="36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4600" y="1752600"/>
            <a:ext cx="7848600" cy="4324350"/>
          </a:xfrm>
        </p:spPr>
        <p:txBody>
          <a:bodyPr lIns="90487" tIns="44450" rIns="90487" bIns="44450"/>
          <a:lstStyle/>
          <a:p>
            <a:pPr marL="565150" indent="-565150" eaLnBrk="1" hangingPunct="1">
              <a:buFontTx/>
              <a:buNone/>
            </a:pPr>
            <a:r>
              <a:rPr lang="en-US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P</a:t>
            </a:r>
            <a:r>
              <a:rPr lang="en-US" b="1">
                <a:solidFill>
                  <a:srgbClr val="0000FF"/>
                </a:solidFill>
                <a:latin typeface="Calibri" charset="0"/>
                <a:ea typeface="ＭＳ Ｐゴシック" charset="0"/>
                <a:cs typeface="ＭＳ Ｐゴシック" charset="0"/>
              </a:rPr>
              <a:t>V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= n </a:t>
            </a:r>
            <a:r>
              <a:rPr lang="en-US">
                <a:solidFill>
                  <a:srgbClr val="99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</a:t>
            </a:r>
            <a:r>
              <a:rPr lang="en-US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T</a:t>
            </a:r>
          </a:p>
          <a:p>
            <a:pPr marL="565150" indent="-565150" eaLnBrk="1" hangingPunct="1"/>
            <a:r>
              <a:rPr lang="en-US" sz="2400">
                <a:latin typeface="Calibri" charset="0"/>
                <a:ea typeface="ＭＳ Ｐゴシック" charset="0"/>
                <a:cs typeface="ＭＳ Ｐゴシック" charset="0"/>
              </a:rPr>
              <a:t>    </a:t>
            </a:r>
            <a:r>
              <a:rPr lang="en-US" sz="2800" b="1">
                <a:solidFill>
                  <a:srgbClr val="99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 = </a:t>
            </a:r>
            <a:r>
              <a:rPr lang="ja-JP" altLang="en-US" sz="2800" b="1">
                <a:solidFill>
                  <a:srgbClr val="990000"/>
                </a:solidFill>
                <a:latin typeface="Calibri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2800" b="1">
                <a:solidFill>
                  <a:srgbClr val="99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proportionality</a:t>
            </a:r>
            <a:r>
              <a:rPr lang="ja-JP" altLang="en-US" sz="2800" b="1">
                <a:solidFill>
                  <a:srgbClr val="990000"/>
                </a:solidFill>
                <a:latin typeface="Calibri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2800" b="1">
                <a:solidFill>
                  <a:srgbClr val="99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constant </a:t>
            </a:r>
          </a:p>
          <a:p>
            <a:pPr marL="1035050" lvl="1" indent="-355600" eaLnBrk="1" hangingPunct="1">
              <a:buFontTx/>
              <a:buNone/>
            </a:pPr>
            <a:r>
              <a:rPr lang="en-US" b="1">
                <a:solidFill>
                  <a:srgbClr val="990000"/>
                </a:solidFill>
                <a:latin typeface="Calibri" charset="0"/>
                <a:ea typeface="ＭＳ Ｐゴシック" charset="0"/>
              </a:rPr>
              <a:t>	= 0.08206 L atm </a:t>
            </a:r>
            <a:r>
              <a:rPr lang="en-US" b="1">
                <a:solidFill>
                  <a:srgbClr val="990000"/>
                </a:solidFill>
                <a:latin typeface="Symbol" charset="0"/>
                <a:ea typeface="ＭＳ Ｐゴシック" charset="0"/>
              </a:rPr>
              <a:t></a:t>
            </a:r>
            <a:r>
              <a:rPr lang="en-US" b="1" baseline="30000">
                <a:solidFill>
                  <a:srgbClr val="990000"/>
                </a:solidFill>
                <a:latin typeface="Symbol" charset="0"/>
                <a:ea typeface="ＭＳ Ｐゴシック" charset="0"/>
              </a:rPr>
              <a:t></a:t>
            </a:r>
            <a:r>
              <a:rPr lang="en-US" b="1">
                <a:solidFill>
                  <a:srgbClr val="990000"/>
                </a:solidFill>
                <a:latin typeface="Calibri" charset="0"/>
                <a:ea typeface="ＭＳ Ｐゴシック" charset="0"/>
              </a:rPr>
              <a:t> mol</a:t>
            </a:r>
            <a:r>
              <a:rPr lang="en-US" b="1" baseline="30000">
                <a:solidFill>
                  <a:srgbClr val="990000"/>
                </a:solidFill>
                <a:latin typeface="Symbol" charset="0"/>
                <a:ea typeface="ＭＳ Ｐゴシック" charset="0"/>
              </a:rPr>
              <a:t></a:t>
            </a:r>
            <a:endParaRPr lang="en-US" b="1">
              <a:latin typeface="Calibri" charset="0"/>
              <a:ea typeface="ＭＳ Ｐゴシック" charset="0"/>
            </a:endParaRPr>
          </a:p>
          <a:p>
            <a:pPr marL="565150" indent="-565150" eaLnBrk="1" hangingPunct="1"/>
            <a:r>
              <a:rPr lang="en-US" sz="2800" b="1">
                <a:latin typeface="Calibri" charset="0"/>
                <a:ea typeface="ＭＳ Ｐゴシック" charset="0"/>
                <a:cs typeface="ＭＳ Ｐゴシック" charset="0"/>
              </a:rPr>
              <a:t>    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P = pressure of gas in atm</a:t>
            </a:r>
          </a:p>
          <a:p>
            <a:pPr marL="565150" indent="-565150" eaLnBrk="1" hangingPunct="1"/>
            <a:r>
              <a:rPr lang="en-US" sz="2800" b="1">
                <a:latin typeface="Calibri" charset="0"/>
                <a:ea typeface="ＭＳ Ｐゴシック" charset="0"/>
                <a:cs typeface="ＭＳ Ｐゴシック" charset="0"/>
              </a:rPr>
              <a:t>    </a:t>
            </a:r>
            <a:r>
              <a:rPr lang="en-US" sz="2800" b="1">
                <a:solidFill>
                  <a:srgbClr val="0000FF"/>
                </a:solidFill>
                <a:latin typeface="Calibri" charset="0"/>
                <a:ea typeface="ＭＳ Ｐゴシック" charset="0"/>
                <a:cs typeface="ＭＳ Ｐゴシック" charset="0"/>
              </a:rPr>
              <a:t>V = volume of gas in liters</a:t>
            </a:r>
          </a:p>
          <a:p>
            <a:pPr marL="565150" indent="-565150" eaLnBrk="1" hangingPunct="1"/>
            <a:r>
              <a:rPr lang="en-US" sz="2800" b="1">
                <a:latin typeface="Calibri" charset="0"/>
                <a:ea typeface="ＭＳ Ｐゴシック" charset="0"/>
                <a:cs typeface="ＭＳ Ｐゴシック" charset="0"/>
              </a:rPr>
              <a:t>    n = moles of gas</a:t>
            </a:r>
          </a:p>
          <a:p>
            <a:pPr marL="565150" indent="-565150" eaLnBrk="1" hangingPunct="1"/>
            <a:r>
              <a:rPr lang="en-US" sz="2800" b="1">
                <a:latin typeface="Calibri" charset="0"/>
                <a:ea typeface="ＭＳ Ｐゴシック" charset="0"/>
                <a:cs typeface="ＭＳ Ｐゴシック" charset="0"/>
              </a:rPr>
              <a:t>    </a:t>
            </a:r>
            <a:r>
              <a:rPr lang="en-US" sz="2800" b="1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T = temperature of gas in Kelvin</a:t>
            </a:r>
          </a:p>
          <a:p>
            <a:pPr marL="565150" indent="-565150" eaLnBrk="1" hangingPunct="1">
              <a:buFontTx/>
              <a:buNone/>
            </a:pPr>
            <a:endParaRPr lang="en-US" sz="2800" b="1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9940" name="Picture 5" descr="Screen Shot 2016-03-20 at 9.33.3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914400"/>
            <a:ext cx="2262187" cy="263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7" tIns="44450" rIns="90487" bIns="44450" anchor="b"/>
          <a:lstStyle/>
          <a:p>
            <a:pPr eaLnBrk="1" hangingPunct="1"/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>Standard Conditions</a:t>
            </a:r>
            <a:br>
              <a:rPr lang="en-US" i="1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>Temperature, Pressure &amp; Moles</a:t>
            </a: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7620000" cy="4038600"/>
          </a:xfrm>
          <a:solidFill>
            <a:srgbClr val="CCFF33">
              <a:alpha val="50195"/>
            </a:srgb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/>
          <a:lstStyle/>
          <a:p>
            <a:pPr algn="ctr" eaLnBrk="1" hangingPunct="1"/>
            <a:r>
              <a:rPr lang="ja-JP" altLang="en-US" sz="4000">
                <a:latin typeface="Calibri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4000">
                <a:latin typeface="Calibri" charset="0"/>
                <a:ea typeface="ＭＳ Ｐゴシック" charset="0"/>
                <a:cs typeface="ＭＳ Ｐゴシック" charset="0"/>
              </a:rPr>
              <a:t>STP</a:t>
            </a:r>
            <a:r>
              <a:rPr lang="ja-JP" altLang="en-US" sz="4000">
                <a:latin typeface="Calibri" charset="0"/>
                <a:ea typeface="ＭＳ Ｐゴシック" charset="0"/>
                <a:cs typeface="ＭＳ Ｐゴシック" charset="0"/>
              </a:rPr>
              <a:t>”</a:t>
            </a:r>
            <a:endParaRPr lang="en-US" sz="40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For 1 mole of a gas at STP:</a:t>
            </a: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	P = </a:t>
            </a:r>
            <a:r>
              <a:rPr lang="en-US">
                <a:solidFill>
                  <a:srgbClr val="A71CAA"/>
                </a:solidFill>
                <a:latin typeface="Calibri" charset="0"/>
                <a:ea typeface="ＭＳ Ｐゴシック" charset="0"/>
                <a:cs typeface="ＭＳ Ｐゴシック" charset="0"/>
              </a:rPr>
              <a:t>1 atmosphere</a:t>
            </a: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	T = </a:t>
            </a:r>
            <a:r>
              <a:rPr lang="en-US" b="1">
                <a:solidFill>
                  <a:srgbClr val="FF0000"/>
                </a:solidFill>
                <a:latin typeface="Symbol" charset="0"/>
                <a:ea typeface="ＭＳ Ｐゴシック" charset="0"/>
                <a:cs typeface="ＭＳ Ｐゴシック" charset="0"/>
              </a:rPr>
              <a:t></a:t>
            </a:r>
            <a:r>
              <a:rPr lang="en-US" b="1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C (273.15 K)</a:t>
            </a:r>
            <a:endParaRPr lang="en-US">
              <a:solidFill>
                <a:srgbClr val="FF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	The molar volume of an ideal gas is 	</a:t>
            </a:r>
            <a:r>
              <a:rPr lang="en-US" b="1" i="1">
                <a:solidFill>
                  <a:srgbClr val="042EB6"/>
                </a:solidFill>
                <a:latin typeface="Calibri" charset="0"/>
                <a:ea typeface="ＭＳ Ｐゴシック" charset="0"/>
                <a:cs typeface="ＭＳ Ｐゴシック" charset="0"/>
              </a:rPr>
              <a:t>22.42</a:t>
            </a:r>
            <a:r>
              <a:rPr lang="en-US">
                <a:solidFill>
                  <a:srgbClr val="042EB6"/>
                </a:solidFill>
                <a:latin typeface="Calibri" charset="0"/>
                <a:ea typeface="ＭＳ Ｐゴシック" charset="0"/>
                <a:cs typeface="ＭＳ Ｐゴシック" charset="0"/>
              </a:rPr>
              <a:t> liters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at STP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 C5F13.PIC                                                      0000001DSilberberg ViewStudy™          AC3C0454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3" y="379413"/>
            <a:ext cx="8129587" cy="609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TextBox 2"/>
          <p:cNvSpPr txBox="1">
            <a:spLocks noChangeArrowheads="1"/>
          </p:cNvSpPr>
          <p:nvPr/>
        </p:nvSpPr>
        <p:spPr bwMode="auto">
          <a:xfrm>
            <a:off x="609600" y="3657600"/>
            <a:ext cx="2667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i="1">
                <a:solidFill>
                  <a:srgbClr val="000000"/>
                </a:solidFill>
                <a:cs typeface="Arial" charset="0"/>
              </a:rPr>
              <a:t>P</a:t>
            </a:r>
            <a:r>
              <a:rPr lang="en-US" sz="1800" i="1" baseline="-25000">
                <a:solidFill>
                  <a:srgbClr val="000000"/>
                </a:solidFill>
                <a:cs typeface="Arial" charset="0"/>
              </a:rPr>
              <a:t>1 </a:t>
            </a:r>
            <a:r>
              <a:rPr lang="en-US" sz="1800" i="1">
                <a:solidFill>
                  <a:srgbClr val="000000"/>
                </a:solidFill>
                <a:cs typeface="Arial" charset="0"/>
              </a:rPr>
              <a:t>V</a:t>
            </a:r>
            <a:r>
              <a:rPr lang="en-US" sz="1800" i="1" baseline="-25000">
                <a:solidFill>
                  <a:srgbClr val="000000"/>
                </a:solidFill>
                <a:cs typeface="Arial" charset="0"/>
              </a:rPr>
              <a:t>1 </a:t>
            </a:r>
            <a:r>
              <a:rPr lang="en-US" sz="1800" i="1">
                <a:solidFill>
                  <a:srgbClr val="000000"/>
                </a:solidFill>
                <a:cs typeface="Arial" charset="0"/>
              </a:rPr>
              <a:t>=  P</a:t>
            </a:r>
            <a:r>
              <a:rPr lang="en-US" sz="1800" i="1" baseline="-25000">
                <a:solidFill>
                  <a:srgbClr val="000000"/>
                </a:solidFill>
                <a:cs typeface="Arial" charset="0"/>
              </a:rPr>
              <a:t>2 </a:t>
            </a:r>
            <a:r>
              <a:rPr lang="en-US" sz="1800" i="1">
                <a:solidFill>
                  <a:srgbClr val="000000"/>
                </a:solidFill>
                <a:cs typeface="Arial" charset="0"/>
              </a:rPr>
              <a:t>V</a:t>
            </a:r>
            <a:r>
              <a:rPr lang="en-US" sz="1800" i="1" baseline="-25000">
                <a:solidFill>
                  <a:srgbClr val="000000"/>
                </a:solidFill>
                <a:cs typeface="Arial" charset="0"/>
              </a:rPr>
              <a:t>2</a:t>
            </a:r>
          </a:p>
          <a:p>
            <a:r>
              <a:rPr lang="en-US" sz="1800" i="1">
                <a:solidFill>
                  <a:srgbClr val="000000"/>
                </a:solidFill>
                <a:cs typeface="Arial" charset="0"/>
              </a:rPr>
              <a:t>P     V</a:t>
            </a:r>
          </a:p>
        </p:txBody>
      </p:sp>
      <p:sp>
        <p:nvSpPr>
          <p:cNvPr id="44036" name="TextBox 3"/>
          <p:cNvSpPr txBox="1">
            <a:spLocks noChangeArrowheads="1"/>
          </p:cNvSpPr>
          <p:nvPr/>
        </p:nvSpPr>
        <p:spPr bwMode="auto">
          <a:xfrm>
            <a:off x="5867400" y="3733800"/>
            <a:ext cx="2895600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i="1">
                <a:solidFill>
                  <a:srgbClr val="000000"/>
                </a:solidFill>
                <a:cs typeface="Arial" charset="0"/>
              </a:rPr>
              <a:t>V</a:t>
            </a:r>
            <a:r>
              <a:rPr lang="en-US" sz="1800" i="1" baseline="-25000">
                <a:solidFill>
                  <a:srgbClr val="000000"/>
                </a:solidFill>
                <a:cs typeface="Arial" charset="0"/>
              </a:rPr>
              <a:t>1 </a:t>
            </a:r>
            <a:r>
              <a:rPr lang="en-US" sz="1800" i="1">
                <a:solidFill>
                  <a:srgbClr val="000000"/>
                </a:solidFill>
                <a:cs typeface="Arial" charset="0"/>
              </a:rPr>
              <a:t>/ n</a:t>
            </a:r>
            <a:r>
              <a:rPr lang="en-US" sz="1800" i="1" baseline="-25000">
                <a:solidFill>
                  <a:srgbClr val="000000"/>
                </a:solidFill>
                <a:cs typeface="Arial" charset="0"/>
              </a:rPr>
              <a:t>1 </a:t>
            </a:r>
            <a:r>
              <a:rPr lang="en-US" sz="1800" i="1">
                <a:solidFill>
                  <a:srgbClr val="000000"/>
                </a:solidFill>
                <a:cs typeface="Arial" charset="0"/>
              </a:rPr>
              <a:t>=  V</a:t>
            </a:r>
            <a:r>
              <a:rPr lang="en-US" sz="1800" i="1" baseline="-25000">
                <a:solidFill>
                  <a:srgbClr val="000000"/>
                </a:solidFill>
                <a:cs typeface="Arial" charset="0"/>
              </a:rPr>
              <a:t>2 </a:t>
            </a:r>
            <a:r>
              <a:rPr lang="en-US" sz="1800" i="1">
                <a:solidFill>
                  <a:srgbClr val="000000"/>
                </a:solidFill>
                <a:cs typeface="Arial" charset="0"/>
              </a:rPr>
              <a:t>/ n</a:t>
            </a:r>
            <a:r>
              <a:rPr lang="en-US" sz="1800" i="1" baseline="-25000">
                <a:solidFill>
                  <a:srgbClr val="000000"/>
                </a:solidFill>
                <a:cs typeface="Arial" charset="0"/>
              </a:rPr>
              <a:t>2</a:t>
            </a:r>
          </a:p>
          <a:p>
            <a:r>
              <a:rPr lang="en-US" sz="1800" i="1">
                <a:solidFill>
                  <a:srgbClr val="000000"/>
                </a:solidFill>
                <a:cs typeface="Arial" charset="0"/>
              </a:rPr>
              <a:t>V     n</a:t>
            </a:r>
          </a:p>
          <a:p>
            <a:r>
              <a:rPr lang="en-US" sz="1800" i="1" baseline="-25000">
                <a:solidFill>
                  <a:srgbClr val="000000"/>
                </a:solidFill>
                <a:cs typeface="Arial" charset="0"/>
              </a:rPr>
              <a:t> </a:t>
            </a:r>
            <a:endParaRPr lang="en-US" sz="1800" i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4037" name="TextBox 4"/>
          <p:cNvSpPr txBox="1">
            <a:spLocks noChangeArrowheads="1"/>
          </p:cNvSpPr>
          <p:nvPr/>
        </p:nvSpPr>
        <p:spPr bwMode="auto">
          <a:xfrm>
            <a:off x="3124200" y="5486400"/>
            <a:ext cx="3276600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i="1">
                <a:solidFill>
                  <a:srgbClr val="000000"/>
                </a:solidFill>
                <a:cs typeface="Arial" charset="0"/>
              </a:rPr>
              <a:t>V</a:t>
            </a:r>
            <a:r>
              <a:rPr lang="en-US" sz="1800" i="1" baseline="-25000">
                <a:solidFill>
                  <a:srgbClr val="000000"/>
                </a:solidFill>
                <a:cs typeface="Arial" charset="0"/>
              </a:rPr>
              <a:t>1 </a:t>
            </a:r>
            <a:r>
              <a:rPr lang="en-US" sz="1800" i="1">
                <a:solidFill>
                  <a:srgbClr val="000000"/>
                </a:solidFill>
                <a:cs typeface="Arial" charset="0"/>
              </a:rPr>
              <a:t>/ T</a:t>
            </a:r>
            <a:r>
              <a:rPr lang="en-US" sz="1800" i="1" baseline="-25000">
                <a:solidFill>
                  <a:srgbClr val="000000"/>
                </a:solidFill>
                <a:cs typeface="Arial" charset="0"/>
              </a:rPr>
              <a:t>1 </a:t>
            </a:r>
            <a:r>
              <a:rPr lang="en-US" sz="1800" i="1">
                <a:solidFill>
                  <a:srgbClr val="000000"/>
                </a:solidFill>
                <a:cs typeface="Arial" charset="0"/>
              </a:rPr>
              <a:t> =  V</a:t>
            </a:r>
            <a:r>
              <a:rPr lang="en-US" sz="1800" i="1" baseline="-25000">
                <a:solidFill>
                  <a:srgbClr val="000000"/>
                </a:solidFill>
                <a:cs typeface="Arial" charset="0"/>
              </a:rPr>
              <a:t>2 </a:t>
            </a:r>
            <a:r>
              <a:rPr lang="en-US" sz="1800" i="1">
                <a:solidFill>
                  <a:srgbClr val="000000"/>
                </a:solidFill>
                <a:cs typeface="Arial" charset="0"/>
              </a:rPr>
              <a:t>/ T</a:t>
            </a:r>
            <a:r>
              <a:rPr lang="en-US" sz="1800" i="1" baseline="-25000">
                <a:solidFill>
                  <a:srgbClr val="000000"/>
                </a:solidFill>
                <a:cs typeface="Arial" charset="0"/>
              </a:rPr>
              <a:t>2</a:t>
            </a:r>
          </a:p>
          <a:p>
            <a:r>
              <a:rPr lang="en-US" sz="1800" i="1">
                <a:solidFill>
                  <a:srgbClr val="000000"/>
                </a:solidFill>
                <a:cs typeface="Arial" charset="0"/>
              </a:rPr>
              <a:t>V     T</a:t>
            </a:r>
          </a:p>
          <a:p>
            <a:r>
              <a:rPr lang="en-US" sz="1800" i="1" baseline="-25000">
                <a:solidFill>
                  <a:srgbClr val="000000"/>
                </a:solidFill>
                <a:cs typeface="Arial" charset="0"/>
              </a:rPr>
              <a:t> </a:t>
            </a:r>
            <a:endParaRPr lang="en-US" sz="1800" i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4038" name="Rectangle 5"/>
          <p:cNvSpPr>
            <a:spLocks noChangeArrowheads="1"/>
          </p:cNvSpPr>
          <p:nvPr/>
        </p:nvSpPr>
        <p:spPr bwMode="auto">
          <a:xfrm>
            <a:off x="762000" y="304800"/>
            <a:ext cx="822960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lnSpc>
                <a:spcPts val="2538"/>
              </a:lnSpc>
            </a:pPr>
            <a:r>
              <a:rPr lang="en-US" sz="2200">
                <a:solidFill>
                  <a:srgbClr val="000000"/>
                </a:solidFill>
                <a:cs typeface="Arial" charset="0"/>
              </a:rPr>
              <a:t> Isobaric process: pressure constant		</a:t>
            </a:r>
          </a:p>
          <a:p>
            <a:pPr algn="ctr" eaLnBrk="0" hangingPunct="0">
              <a:lnSpc>
                <a:spcPts val="2538"/>
              </a:lnSpc>
            </a:pPr>
            <a:r>
              <a:rPr lang="en-US" sz="2200">
                <a:solidFill>
                  <a:srgbClr val="000000"/>
                </a:solidFill>
                <a:cs typeface="Arial" charset="0"/>
              </a:rPr>
              <a:t> Isochoric process: volume constant		</a:t>
            </a:r>
          </a:p>
          <a:p>
            <a:pPr algn="ctr" eaLnBrk="0" hangingPunct="0">
              <a:lnSpc>
                <a:spcPts val="2538"/>
              </a:lnSpc>
            </a:pPr>
            <a:r>
              <a:rPr lang="en-US" sz="2200">
                <a:solidFill>
                  <a:srgbClr val="000000"/>
                </a:solidFill>
                <a:cs typeface="Arial" charset="0"/>
              </a:rPr>
              <a:t>	Isothermal process: temperature constant</a:t>
            </a:r>
            <a:r>
              <a:rPr lang="en-US" sz="1800"/>
              <a:t>		</a:t>
            </a:r>
          </a:p>
        </p:txBody>
      </p:sp>
      <p:cxnSp>
        <p:nvCxnSpPr>
          <p:cNvPr id="44039" name="Straight Arrow Connector 7"/>
          <p:cNvCxnSpPr>
            <a:cxnSpLocks noChangeShapeType="1"/>
          </p:cNvCxnSpPr>
          <p:nvPr/>
        </p:nvCxnSpPr>
        <p:spPr bwMode="auto">
          <a:xfrm rot="5400000" flipH="1" flipV="1">
            <a:off x="1677194" y="4342606"/>
            <a:ext cx="304800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40" name="Straight Arrow Connector 9"/>
          <p:cNvCxnSpPr>
            <a:cxnSpLocks noChangeShapeType="1"/>
          </p:cNvCxnSpPr>
          <p:nvPr/>
        </p:nvCxnSpPr>
        <p:spPr bwMode="auto">
          <a:xfrm rot="5400000">
            <a:off x="2438401" y="4419600"/>
            <a:ext cx="304800" cy="31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41" name="Straight Arrow Connector 11"/>
          <p:cNvCxnSpPr>
            <a:cxnSpLocks noChangeShapeType="1"/>
          </p:cNvCxnSpPr>
          <p:nvPr/>
        </p:nvCxnSpPr>
        <p:spPr bwMode="auto">
          <a:xfrm rot="5400000" flipH="1" flipV="1">
            <a:off x="4572794" y="6171406"/>
            <a:ext cx="304800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42" name="Straight Arrow Connector 13"/>
          <p:cNvCxnSpPr>
            <a:cxnSpLocks noChangeShapeType="1"/>
          </p:cNvCxnSpPr>
          <p:nvPr/>
        </p:nvCxnSpPr>
        <p:spPr bwMode="auto">
          <a:xfrm rot="5400000" flipH="1" flipV="1">
            <a:off x="5258594" y="6171406"/>
            <a:ext cx="304800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43" name="Straight Arrow Connector 15"/>
          <p:cNvCxnSpPr>
            <a:cxnSpLocks noChangeShapeType="1"/>
          </p:cNvCxnSpPr>
          <p:nvPr/>
        </p:nvCxnSpPr>
        <p:spPr bwMode="auto">
          <a:xfrm rot="5400000" flipH="1" flipV="1">
            <a:off x="7086601" y="4341812"/>
            <a:ext cx="304800" cy="31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44" name="Straight Arrow Connector 17"/>
          <p:cNvCxnSpPr>
            <a:cxnSpLocks noChangeShapeType="1"/>
          </p:cNvCxnSpPr>
          <p:nvPr/>
        </p:nvCxnSpPr>
        <p:spPr bwMode="auto">
          <a:xfrm rot="5400000" flipH="1" flipV="1">
            <a:off x="7773194" y="4342606"/>
            <a:ext cx="304800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45" name="Rectangle 19"/>
          <p:cNvSpPr>
            <a:spLocks noChangeArrowheads="1"/>
          </p:cNvSpPr>
          <p:nvPr/>
        </p:nvSpPr>
        <p:spPr bwMode="auto">
          <a:xfrm>
            <a:off x="5640388" y="4535488"/>
            <a:ext cx="32004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1800" i="1">
                <a:cs typeface="Times" charset="0"/>
              </a:rPr>
              <a:t>Standard Conditions (STP)</a:t>
            </a:r>
          </a:p>
          <a:p>
            <a:pPr eaLnBrk="0" hangingPunct="0"/>
            <a:r>
              <a:rPr lang="en-US" sz="1800">
                <a:cs typeface="Times" charset="0"/>
              </a:rPr>
              <a:t>273 K, 1.0 atm, </a:t>
            </a:r>
            <a:br>
              <a:rPr lang="en-US" sz="1800">
                <a:cs typeface="Times" charset="0"/>
              </a:rPr>
            </a:br>
            <a:r>
              <a:rPr lang="en-US" sz="1800"/>
              <a:t>R = 0.08206 L atm/ K mol</a:t>
            </a:r>
          </a:p>
          <a:p>
            <a:pPr eaLnBrk="0" hangingPunct="0"/>
            <a:r>
              <a:rPr lang="en-US" sz="1800"/>
              <a:t>@STP</a:t>
            </a:r>
          </a:p>
          <a:p>
            <a:pPr algn="ctr" eaLnBrk="0" hangingPunct="0"/>
            <a:r>
              <a:rPr lang="en-US" sz="1800" b="1" i="1">
                <a:solidFill>
                  <a:srgbClr val="FF0000"/>
                </a:solidFill>
              </a:rPr>
              <a:t>1 mole of any </a:t>
            </a:r>
            <a:r>
              <a:rPr lang="ja-JP" altLang="en-US" sz="1800" b="1" i="1">
                <a:solidFill>
                  <a:srgbClr val="FF0000"/>
                </a:solidFill>
              </a:rPr>
              <a:t>“</a:t>
            </a:r>
            <a:r>
              <a:rPr lang="en-US" sz="1800" b="1" i="1">
                <a:solidFill>
                  <a:srgbClr val="FF0000"/>
                </a:solidFill>
              </a:rPr>
              <a:t>ideal</a:t>
            </a:r>
            <a:r>
              <a:rPr lang="ja-JP" altLang="en-US" sz="1800" b="1" i="1">
                <a:solidFill>
                  <a:srgbClr val="FF0000"/>
                </a:solidFill>
              </a:rPr>
              <a:t>”</a:t>
            </a:r>
            <a:r>
              <a:rPr lang="en-US" sz="1800" b="1" i="1">
                <a:solidFill>
                  <a:srgbClr val="FF0000"/>
                </a:solidFill>
              </a:rPr>
              <a:t> gas has </a:t>
            </a:r>
          </a:p>
          <a:p>
            <a:pPr algn="ctr" eaLnBrk="0" hangingPunct="0"/>
            <a:r>
              <a:rPr lang="en-US" sz="1800" b="1" i="1">
                <a:solidFill>
                  <a:srgbClr val="FF0000"/>
                </a:solidFill>
              </a:rPr>
              <a:t>a volume of 22.4 Liters.</a:t>
            </a:r>
          </a:p>
        </p:txBody>
      </p:sp>
      <p:sp>
        <p:nvSpPr>
          <p:cNvPr id="44046" name="TextBox 4"/>
          <p:cNvSpPr txBox="1">
            <a:spLocks noChangeArrowheads="1"/>
          </p:cNvSpPr>
          <p:nvPr/>
        </p:nvSpPr>
        <p:spPr bwMode="auto">
          <a:xfrm>
            <a:off x="304800" y="4953000"/>
            <a:ext cx="2438400" cy="1323975"/>
          </a:xfrm>
          <a:prstGeom prst="rect">
            <a:avLst/>
          </a:prstGeom>
          <a:solidFill>
            <a:srgbClr val="B574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en-US" sz="1600">
              <a:cs typeface="Arial" charset="0"/>
            </a:endParaRPr>
          </a:p>
          <a:p>
            <a:pPr algn="ctr" eaLnBrk="1" hangingPunct="1"/>
            <a:r>
              <a:rPr lang="en-US" sz="1600">
                <a:cs typeface="Arial" charset="0"/>
              </a:rPr>
              <a:t>Combined Gas Law</a:t>
            </a:r>
          </a:p>
          <a:p>
            <a:pPr algn="ctr" eaLnBrk="1" hangingPunct="1"/>
            <a:r>
              <a:rPr lang="en-US" sz="1800" i="1">
                <a:solidFill>
                  <a:srgbClr val="800000"/>
                </a:solidFill>
                <a:cs typeface="Arial" charset="0"/>
              </a:rPr>
              <a:t>P</a:t>
            </a:r>
            <a:r>
              <a:rPr lang="en-US" sz="1800" i="1" baseline="-25000">
                <a:solidFill>
                  <a:srgbClr val="800000"/>
                </a:solidFill>
                <a:cs typeface="Arial" charset="0"/>
              </a:rPr>
              <a:t>1</a:t>
            </a:r>
            <a:r>
              <a:rPr lang="en-US" sz="1800" i="1">
                <a:solidFill>
                  <a:srgbClr val="800000"/>
                </a:solidFill>
                <a:cs typeface="Arial" charset="0"/>
              </a:rPr>
              <a:t>V</a:t>
            </a:r>
            <a:r>
              <a:rPr lang="en-US" sz="1800" i="1" baseline="-25000">
                <a:solidFill>
                  <a:srgbClr val="800000"/>
                </a:solidFill>
                <a:cs typeface="Arial" charset="0"/>
              </a:rPr>
              <a:t>1 </a:t>
            </a:r>
            <a:r>
              <a:rPr lang="en-US" sz="1800" i="1">
                <a:solidFill>
                  <a:srgbClr val="800000"/>
                </a:solidFill>
                <a:cs typeface="Arial" charset="0"/>
              </a:rPr>
              <a:t>/ T</a:t>
            </a:r>
            <a:r>
              <a:rPr lang="en-US" sz="1800" i="1" baseline="-25000">
                <a:solidFill>
                  <a:srgbClr val="800000"/>
                </a:solidFill>
                <a:cs typeface="Arial" charset="0"/>
              </a:rPr>
              <a:t>1 </a:t>
            </a:r>
            <a:r>
              <a:rPr lang="en-US" sz="1800" i="1">
                <a:solidFill>
                  <a:srgbClr val="800000"/>
                </a:solidFill>
                <a:cs typeface="Arial" charset="0"/>
              </a:rPr>
              <a:t> =  P</a:t>
            </a:r>
            <a:r>
              <a:rPr lang="en-US" sz="1800" i="1" baseline="-25000">
                <a:solidFill>
                  <a:srgbClr val="800000"/>
                </a:solidFill>
                <a:cs typeface="Arial" charset="0"/>
              </a:rPr>
              <a:t>2</a:t>
            </a:r>
            <a:r>
              <a:rPr lang="en-US" sz="1800" i="1">
                <a:solidFill>
                  <a:srgbClr val="800000"/>
                </a:solidFill>
                <a:cs typeface="Arial" charset="0"/>
              </a:rPr>
              <a:t>V</a:t>
            </a:r>
            <a:r>
              <a:rPr lang="en-US" sz="1800" i="1" baseline="-25000">
                <a:solidFill>
                  <a:srgbClr val="800000"/>
                </a:solidFill>
                <a:cs typeface="Arial" charset="0"/>
              </a:rPr>
              <a:t>2 </a:t>
            </a:r>
            <a:r>
              <a:rPr lang="en-US" sz="1800" i="1">
                <a:solidFill>
                  <a:srgbClr val="800000"/>
                </a:solidFill>
                <a:cs typeface="Arial" charset="0"/>
              </a:rPr>
              <a:t>/ T</a:t>
            </a:r>
            <a:r>
              <a:rPr lang="en-US" sz="1800" i="1" baseline="-25000">
                <a:solidFill>
                  <a:srgbClr val="800000"/>
                </a:solidFill>
                <a:cs typeface="Arial" charset="0"/>
              </a:rPr>
              <a:t>2</a:t>
            </a:r>
          </a:p>
          <a:p>
            <a:pPr eaLnBrk="1" hangingPunct="1"/>
            <a:r>
              <a:rPr lang="en-US" sz="1800" i="1">
                <a:solidFill>
                  <a:srgbClr val="800000"/>
                </a:solidFill>
                <a:cs typeface="Arial" charset="0"/>
              </a:rPr>
              <a:t>    </a:t>
            </a:r>
          </a:p>
          <a:p>
            <a:pPr eaLnBrk="1" hangingPunct="1"/>
            <a:r>
              <a:rPr lang="en-US" sz="1800" i="1" baseline="-25000">
                <a:solidFill>
                  <a:srgbClr val="000000"/>
                </a:solidFill>
                <a:cs typeface="Arial" charset="0"/>
              </a:rPr>
              <a:t> </a:t>
            </a:r>
            <a:endParaRPr lang="en-US" sz="1800" i="1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85800"/>
            <a:ext cx="7467600" cy="1371600"/>
          </a:xfrm>
        </p:spPr>
        <p:txBody>
          <a:bodyPr lIns="90487" tIns="44450" rIns="90487" bIns="44450" anchor="b"/>
          <a:lstStyle/>
          <a:p>
            <a:pPr eaLnBrk="1" hangingPunct="1"/>
            <a: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  <a:t>Ideal Gas Law</a:t>
            </a:r>
            <a:b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  <a:t>Simulator  </a:t>
            </a:r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i="1">
                <a:latin typeface="Calibri" charset="0"/>
                <a:ea typeface="ＭＳ Ｐゴシック" charset="0"/>
                <a:cs typeface="ＭＳ Ｐゴシック" charset="0"/>
              </a:rPr>
            </a:br>
            <a:endParaRPr lang="en-US" sz="36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Text Box 6">
            <a:hlinkClick r:id="rId3"/>
          </p:cNvPr>
          <p:cNvSpPr txBox="1">
            <a:spLocks noChangeArrowheads="1"/>
          </p:cNvSpPr>
          <p:nvPr/>
        </p:nvSpPr>
        <p:spPr bwMode="auto">
          <a:xfrm>
            <a:off x="685800" y="5105400"/>
            <a:ext cx="822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000" dirty="0">
                <a:solidFill>
                  <a:srgbClr val="800000"/>
                </a:solidFill>
                <a:cs typeface="Arial" charset="0"/>
              </a:rPr>
              <a:t>http://ch301.cm.utexas.edu/simulations/gas-laws/</a:t>
            </a:r>
            <a:r>
              <a:rPr lang="en-US" sz="2000" dirty="0" err="1">
                <a:solidFill>
                  <a:srgbClr val="800000"/>
                </a:solidFill>
                <a:cs typeface="Arial" charset="0"/>
              </a:rPr>
              <a:t>GasLawSimulator.swf</a:t>
            </a:r>
            <a:endParaRPr lang="en-US" sz="2000" dirty="0">
              <a:solidFill>
                <a:srgbClr val="800000"/>
              </a:solidFill>
              <a:cs typeface="Arial" charset="0"/>
            </a:endParaRPr>
          </a:p>
        </p:txBody>
      </p:sp>
      <p:pic>
        <p:nvPicPr>
          <p:cNvPr id="77828" name="Picture 7" descr="Screen Shot 2016-03-21 at 10.22.47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600200"/>
            <a:ext cx="4064000" cy="307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467600" cy="1219200"/>
          </a:xfrm>
        </p:spPr>
        <p:txBody>
          <a:bodyPr lIns="90487" tIns="44450" rIns="90487" bIns="44450" anchor="b"/>
          <a:lstStyle/>
          <a:p>
            <a:pPr eaLnBrk="1" hangingPunct="1"/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>Hydrogen &amp; the Ideal Gas Law</a:t>
            </a: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848600" cy="4324350"/>
          </a:xfrm>
        </p:spPr>
        <p:txBody>
          <a:bodyPr lIns="90487" tIns="44450" rIns="90487" bIns="44450"/>
          <a:lstStyle/>
          <a:p>
            <a:pPr marL="565150" indent="-565150" algn="ctr" eaLnBrk="1" hangingPunct="1">
              <a:lnSpc>
                <a:spcPct val="90000"/>
              </a:lnSpc>
              <a:buFontTx/>
              <a:buNone/>
            </a:pPr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n 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2000" b="1" baseline="-250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(g)</a:t>
            </a:r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 = </a:t>
            </a:r>
            <a:r>
              <a:rPr lang="en-US" sz="36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P</a:t>
            </a:r>
            <a:r>
              <a:rPr lang="en-US" sz="3600">
                <a:solidFill>
                  <a:srgbClr val="3366FF"/>
                </a:solidFill>
                <a:latin typeface="Calibri" charset="0"/>
                <a:ea typeface="ＭＳ Ｐゴシック" charset="0"/>
                <a:cs typeface="ＭＳ Ｐゴシック" charset="0"/>
              </a:rPr>
              <a:t>V</a:t>
            </a:r>
            <a:r>
              <a:rPr lang="en-US" sz="3600">
                <a:solidFill>
                  <a:srgbClr val="3365FB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/ </a:t>
            </a:r>
            <a:r>
              <a:rPr lang="en-US" sz="3600">
                <a:solidFill>
                  <a:srgbClr val="99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</a:t>
            </a:r>
            <a:r>
              <a:rPr lang="en-US" sz="360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T</a:t>
            </a:r>
          </a:p>
          <a:p>
            <a:pPr marL="565150" indent="-565150" algn="ctr" eaLnBrk="1" hangingPunct="1">
              <a:lnSpc>
                <a:spcPct val="90000"/>
              </a:lnSpc>
              <a:buFontTx/>
              <a:buNone/>
            </a:pPr>
            <a:endParaRPr lang="en-US" sz="9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65150" indent="-565150">
              <a:lnSpc>
                <a:spcPct val="90000"/>
              </a:lnSpc>
              <a:spcBef>
                <a:spcPct val="0"/>
              </a:spcBef>
            </a:pPr>
            <a:r>
              <a:rPr lang="en-US" sz="2800" b="1">
                <a:latin typeface="Calibri" charset="0"/>
                <a:ea typeface="ＭＳ Ｐゴシック" charset="0"/>
                <a:cs typeface="ＭＳ Ｐゴシック" charset="0"/>
              </a:rPr>
              <a:t>n = moles 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2000" b="1" baseline="-250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(g)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b="1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65150" indent="-565150" eaLnBrk="1" hangingPunct="1">
              <a:lnSpc>
                <a:spcPct val="90000"/>
              </a:lnSpc>
            </a:pP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P 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2000" b="1" baseline="-250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(g)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 = pressure of H</a:t>
            </a:r>
            <a:r>
              <a:rPr lang="en-US" sz="2800" b="1" baseline="-250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(g) in atm (mm 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Hg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b="1">
                <a:solidFill>
                  <a:srgbClr val="008000"/>
                </a:solidFill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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 atm)</a:t>
            </a:r>
          </a:p>
          <a:p>
            <a:pPr marL="565150" indent="-565150" eaLnBrk="1" hangingPunct="1">
              <a:lnSpc>
                <a:spcPct val="90000"/>
              </a:lnSpc>
            </a:pPr>
            <a:r>
              <a:rPr lang="en-US" sz="2800" b="1">
                <a:solidFill>
                  <a:srgbClr val="3366FF"/>
                </a:solidFill>
                <a:latin typeface="Calibri" charset="0"/>
                <a:ea typeface="ＭＳ Ｐゴシック" charset="0"/>
                <a:cs typeface="ＭＳ Ｐゴシック" charset="0"/>
              </a:rPr>
              <a:t>V = experimental volume (mL</a:t>
            </a:r>
            <a:r>
              <a:rPr lang="en-US" sz="2800" b="1">
                <a:solidFill>
                  <a:srgbClr val="3366FF"/>
                </a:solidFill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 L)</a:t>
            </a:r>
          </a:p>
          <a:p>
            <a:pPr marL="565150" indent="-565150" eaLnBrk="1" hangingPunct="1">
              <a:lnSpc>
                <a:spcPct val="90000"/>
              </a:lnSpc>
            </a:pPr>
            <a:r>
              <a:rPr lang="en-US" sz="2800" b="1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T = experimental temperature (</a:t>
            </a:r>
            <a:r>
              <a:rPr lang="en-US" sz="2800" b="1" baseline="3000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800" b="1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C </a:t>
            </a:r>
            <a:r>
              <a:rPr lang="en-US" sz="2800" b="1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 K)</a:t>
            </a:r>
            <a:endParaRPr lang="en-US" sz="2800" b="1">
              <a:solidFill>
                <a:srgbClr val="FF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65150" indent="-565150" eaLnBrk="1" hangingPunct="1">
              <a:lnSpc>
                <a:spcPct val="90000"/>
              </a:lnSpc>
              <a:buFontTx/>
              <a:buNone/>
            </a:pPr>
            <a:r>
              <a:rPr lang="en-US" sz="2800" b="1">
                <a:latin typeface="Calibri" charset="0"/>
                <a:ea typeface="ＭＳ Ｐゴシック" charset="0"/>
                <a:cs typeface="ＭＳ Ｐゴシック" charset="0"/>
              </a:rPr>
              <a:t>    </a:t>
            </a:r>
          </a:p>
          <a:p>
            <a:pPr marL="565150" indent="-565150" eaLnBrk="1" hangingPunct="1">
              <a:lnSpc>
                <a:spcPct val="90000"/>
              </a:lnSpc>
              <a:buFontTx/>
              <a:buNone/>
            </a:pPr>
            <a:endParaRPr lang="en-US" sz="2800" b="1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5060" name="Text Box 6"/>
          <p:cNvSpPr txBox="1">
            <a:spLocks noChangeArrowheads="1"/>
          </p:cNvSpPr>
          <p:nvPr/>
        </p:nvSpPr>
        <p:spPr bwMode="auto">
          <a:xfrm>
            <a:off x="762000" y="4572000"/>
            <a:ext cx="7620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200">
                <a:solidFill>
                  <a:srgbClr val="800000"/>
                </a:solidFill>
              </a:rPr>
              <a:t>Mg(s) </a:t>
            </a:r>
            <a:r>
              <a:rPr lang="en-US" sz="3200"/>
              <a:t>+ 2HCl(aq) </a:t>
            </a:r>
            <a:r>
              <a:rPr lang="en-US" sz="3200">
                <a:sym typeface="Symbol" charset="0"/>
              </a:rPr>
              <a:t> </a:t>
            </a:r>
            <a:r>
              <a:rPr lang="en-US" sz="3200"/>
              <a:t>MgCl</a:t>
            </a:r>
            <a:r>
              <a:rPr lang="en-US" sz="3200" baseline="-25000"/>
              <a:t>2</a:t>
            </a:r>
            <a:r>
              <a:rPr lang="en-US" sz="3200"/>
              <a:t>(aq)  + </a:t>
            </a:r>
            <a:r>
              <a:rPr lang="en-US" sz="3200">
                <a:solidFill>
                  <a:srgbClr val="008000"/>
                </a:solidFill>
              </a:rPr>
              <a:t>H</a:t>
            </a:r>
            <a:r>
              <a:rPr lang="en-US" sz="3200" baseline="-25000">
                <a:solidFill>
                  <a:srgbClr val="008000"/>
                </a:solidFill>
              </a:rPr>
              <a:t>2 </a:t>
            </a:r>
            <a:r>
              <a:rPr lang="en-US" sz="3200">
                <a:solidFill>
                  <a:srgbClr val="008000"/>
                </a:solidFill>
              </a:rPr>
              <a:t>(g)</a:t>
            </a:r>
            <a:r>
              <a:rPr lang="en-US" sz="3200">
                <a:solidFill>
                  <a:srgbClr val="800000"/>
                </a:solidFill>
              </a:rPr>
              <a:t> </a:t>
            </a:r>
          </a:p>
        </p:txBody>
      </p:sp>
      <p:sp>
        <p:nvSpPr>
          <p:cNvPr id="45061" name="Text Box 6"/>
          <p:cNvSpPr txBox="1">
            <a:spLocks noChangeArrowheads="1"/>
          </p:cNvSpPr>
          <p:nvPr/>
        </p:nvSpPr>
        <p:spPr bwMode="auto">
          <a:xfrm>
            <a:off x="762000" y="5562600"/>
            <a:ext cx="76200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200">
                <a:solidFill>
                  <a:srgbClr val="000090"/>
                </a:solidFill>
              </a:rPr>
              <a:t>Zn(s) + 2HCl(aq) </a:t>
            </a:r>
            <a:r>
              <a:rPr lang="en-US" sz="3200">
                <a:solidFill>
                  <a:srgbClr val="000090"/>
                </a:solidFill>
                <a:sym typeface="Symbol" charset="0"/>
              </a:rPr>
              <a:t>  </a:t>
            </a:r>
            <a:r>
              <a:rPr lang="en-US" sz="3200">
                <a:solidFill>
                  <a:srgbClr val="231E66"/>
                </a:solidFill>
              </a:rPr>
              <a:t>ZnCl</a:t>
            </a:r>
            <a:r>
              <a:rPr lang="en-US" sz="3200" baseline="-25000">
                <a:solidFill>
                  <a:srgbClr val="231E66"/>
                </a:solidFill>
              </a:rPr>
              <a:t>2</a:t>
            </a:r>
            <a:r>
              <a:rPr lang="en-US" sz="3200">
                <a:solidFill>
                  <a:srgbClr val="231E66"/>
                </a:solidFill>
              </a:rPr>
              <a:t>(aq)  +  H</a:t>
            </a:r>
            <a:r>
              <a:rPr lang="en-US" sz="3200" baseline="-25000">
                <a:solidFill>
                  <a:srgbClr val="231E66"/>
                </a:solidFill>
              </a:rPr>
              <a:t>2 </a:t>
            </a:r>
            <a:r>
              <a:rPr lang="en-US" sz="3200">
                <a:solidFill>
                  <a:srgbClr val="231E66"/>
                </a:solidFill>
              </a:rPr>
              <a:t>(g) </a:t>
            </a:r>
          </a:p>
          <a:p>
            <a:pPr algn="ctr">
              <a:spcBef>
                <a:spcPct val="50000"/>
              </a:spcBef>
            </a:pPr>
            <a:endParaRPr lang="en-US" sz="3200">
              <a:solidFill>
                <a:srgbClr val="00009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7" tIns="44450" rIns="90487" bIns="44450" anchor="b"/>
          <a:lstStyle/>
          <a:p>
            <a:pPr eaLnBrk="1" hangingPunct="1"/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>Total Pressure:</a:t>
            </a:r>
            <a:br>
              <a:rPr lang="en-US" i="1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  <a:t>Sum of the Partial Pressures</a:t>
            </a:r>
            <a:endParaRPr lang="en-US" sz="36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752600"/>
            <a:ext cx="7924800" cy="2286000"/>
          </a:xfrm>
        </p:spPr>
        <p:txBody>
          <a:bodyPr lIns="90487" tIns="44450" rIns="90487" bIns="44450"/>
          <a:lstStyle/>
          <a:p>
            <a:pPr eaLnBrk="1" hangingPunct="1"/>
            <a: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  <a:t>For a mixture of gases, the total pressure is the sum of the pressures of each gas in the mixture.</a:t>
            </a:r>
          </a:p>
          <a:p>
            <a:pPr lvl="1" eaLnBrk="1" hangingPunct="1">
              <a:spcBef>
                <a:spcPct val="70000"/>
              </a:spcBef>
              <a:buFontTx/>
              <a:buNone/>
            </a:pPr>
            <a:r>
              <a:rPr lang="en-US" sz="3200">
                <a:latin typeface="Calibri" charset="0"/>
                <a:ea typeface="ＭＳ Ｐゴシック" charset="0"/>
              </a:rPr>
              <a:t>P</a:t>
            </a:r>
            <a:r>
              <a:rPr lang="en-US" sz="3200" baseline="-25000">
                <a:latin typeface="Calibri" charset="0"/>
                <a:ea typeface="ＭＳ Ｐゴシック" charset="0"/>
              </a:rPr>
              <a:t>Total</a:t>
            </a:r>
            <a:r>
              <a:rPr lang="en-US" sz="3200">
                <a:latin typeface="Calibri" charset="0"/>
                <a:ea typeface="ＭＳ Ｐゴシック" charset="0"/>
              </a:rPr>
              <a:t>  =  P</a:t>
            </a:r>
            <a:r>
              <a:rPr lang="en-US" sz="3200" baseline="-25000">
                <a:latin typeface="Calibri" charset="0"/>
                <a:ea typeface="ＭＳ Ｐゴシック" charset="0"/>
              </a:rPr>
              <a:t>1</a:t>
            </a:r>
            <a:r>
              <a:rPr lang="en-US" sz="3200">
                <a:latin typeface="Calibri" charset="0"/>
                <a:ea typeface="ＭＳ Ｐゴシック" charset="0"/>
              </a:rPr>
              <a:t> + P</a:t>
            </a:r>
            <a:r>
              <a:rPr lang="en-US" sz="3200" baseline="-25000">
                <a:latin typeface="Calibri" charset="0"/>
                <a:ea typeface="ＭＳ Ｐゴシック" charset="0"/>
              </a:rPr>
              <a:t>2</a:t>
            </a:r>
            <a:r>
              <a:rPr lang="en-US" sz="3200">
                <a:latin typeface="Calibri" charset="0"/>
                <a:ea typeface="ＭＳ Ｐゴシック" charset="0"/>
              </a:rPr>
              <a:t> + P</a:t>
            </a:r>
            <a:r>
              <a:rPr lang="en-US" sz="3200" baseline="-25000">
                <a:latin typeface="Calibri" charset="0"/>
                <a:ea typeface="ＭＳ Ｐゴシック" charset="0"/>
              </a:rPr>
              <a:t>3</a:t>
            </a:r>
            <a:r>
              <a:rPr lang="en-US" sz="3200">
                <a:latin typeface="Calibri" charset="0"/>
                <a:ea typeface="ＭＳ Ｐゴシック" charset="0"/>
              </a:rPr>
              <a:t> + . . .</a:t>
            </a:r>
            <a:r>
              <a:rPr lang="en-US" sz="4000">
                <a:latin typeface="Calibri" charset="0"/>
                <a:ea typeface="ＭＳ Ｐゴシック" charset="0"/>
              </a:rPr>
              <a:t> 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1803400" y="3619500"/>
            <a:ext cx="1841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endParaRPr lang="en-US" i="1">
              <a:solidFill>
                <a:schemeClr val="tx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1219200" y="4572000"/>
            <a:ext cx="2809875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2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P</a:t>
            </a:r>
            <a:r>
              <a:rPr lang="en-US" sz="3200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Total</a:t>
            </a:r>
            <a:r>
              <a:rPr lang="en-US" sz="32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  <a:r>
              <a:rPr lang="en-US" sz="3200" i="1">
                <a:effectLst>
                  <a:outerShdw blurRad="38100" dist="38100" dir="2700000" algn="tl">
                    <a:srgbClr val="DDDDDD"/>
                  </a:outerShdw>
                </a:effectLst>
                <a:latin typeface="Symbol" charset="0"/>
              </a:rPr>
              <a:t></a:t>
            </a:r>
            <a:r>
              <a:rPr lang="en-US" sz="32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n </a:t>
            </a:r>
            <a:r>
              <a:rPr lang="en-US" sz="3200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Total</a:t>
            </a:r>
            <a:r>
              <a:rPr lang="en-US" sz="32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</a:t>
            </a:r>
          </a:p>
        </p:txBody>
      </p:sp>
      <p:sp>
        <p:nvSpPr>
          <p:cNvPr id="13318" name="Rectangle 6">
            <a:hlinkClick r:id="rId3" invalidUrl="file:///Macintosh%20HD/Users/rrusay/Desktop/Powerpoint%20&amp;%20Movies/Movies-rjr/PartialPressures.swf" action="ppaction://hlinkfile"/>
          </p:cNvPr>
          <p:cNvSpPr>
            <a:spLocks noChangeArrowheads="1"/>
          </p:cNvSpPr>
          <p:nvPr/>
        </p:nvSpPr>
        <p:spPr bwMode="auto">
          <a:xfrm>
            <a:off x="1295400" y="5715000"/>
            <a:ext cx="4764088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32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n</a:t>
            </a:r>
            <a:r>
              <a:rPr lang="en-US" sz="3200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Total</a:t>
            </a:r>
            <a:r>
              <a:rPr lang="en-US" sz="32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 =  n</a:t>
            </a:r>
            <a:r>
              <a:rPr lang="en-US" sz="3200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1</a:t>
            </a:r>
            <a:r>
              <a:rPr lang="en-US" sz="32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+ n</a:t>
            </a:r>
            <a:r>
              <a:rPr lang="en-US" sz="3200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  <a:r>
              <a:rPr lang="en-US" sz="32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+ n</a:t>
            </a:r>
            <a:r>
              <a:rPr lang="en-US" sz="3200" i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3</a:t>
            </a:r>
            <a:r>
              <a:rPr lang="en-US" sz="3200" i="1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 + . . .</a:t>
            </a:r>
          </a:p>
        </p:txBody>
      </p:sp>
      <p:pic>
        <p:nvPicPr>
          <p:cNvPr id="47111" name="Picture 7" descr="C:\Documents and Settings\smithja\Desktop\zumdahl\ppts\lineart\jpg\ch05\fig_05_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962400"/>
            <a:ext cx="4038600" cy="1576388"/>
          </a:xfrm>
          <a:prstGeom prst="rect">
            <a:avLst/>
          </a:prstGeom>
          <a:noFill/>
          <a:ln w="1269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Mg4.jpeg                                                       00002203Chem 120-121                   C0EEE1BD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143000"/>
            <a:ext cx="3790950" cy="505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457200" y="381000"/>
            <a:ext cx="91440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b="1">
                <a:solidFill>
                  <a:srgbClr val="006600"/>
                </a:solidFill>
              </a:rPr>
              <a:t>P </a:t>
            </a:r>
            <a:r>
              <a:rPr lang="en-US" sz="2000" b="1">
                <a:solidFill>
                  <a:srgbClr val="006600"/>
                </a:solidFill>
              </a:rPr>
              <a:t>H</a:t>
            </a:r>
            <a:r>
              <a:rPr lang="en-US" sz="2000" b="1" baseline="-25000">
                <a:solidFill>
                  <a:srgbClr val="006600"/>
                </a:solidFill>
              </a:rPr>
              <a:t>2</a:t>
            </a:r>
            <a:r>
              <a:rPr lang="en-US" sz="2000" b="1">
                <a:solidFill>
                  <a:srgbClr val="006600"/>
                </a:solidFill>
              </a:rPr>
              <a:t>(g)</a:t>
            </a:r>
            <a:r>
              <a:rPr lang="en-US" sz="2800" b="1">
                <a:solidFill>
                  <a:srgbClr val="006600"/>
                </a:solidFill>
              </a:rPr>
              <a:t> = </a:t>
            </a:r>
            <a:r>
              <a:rPr lang="en-US" sz="2800" b="1">
                <a:solidFill>
                  <a:srgbClr val="231E66"/>
                </a:solidFill>
              </a:rPr>
              <a:t>P </a:t>
            </a:r>
            <a:r>
              <a:rPr lang="en-US" b="1">
                <a:solidFill>
                  <a:srgbClr val="231E66"/>
                </a:solidFill>
              </a:rPr>
              <a:t>Total </a:t>
            </a:r>
            <a:r>
              <a:rPr lang="en-US" sz="2000" b="1">
                <a:solidFill>
                  <a:srgbClr val="231E66"/>
                </a:solidFill>
              </a:rPr>
              <a:t>(barometric)</a:t>
            </a:r>
            <a:r>
              <a:rPr lang="en-US" sz="2800" b="1">
                <a:solidFill>
                  <a:srgbClr val="231E66"/>
                </a:solidFill>
              </a:rPr>
              <a:t>  </a:t>
            </a:r>
            <a:r>
              <a:rPr lang="en-US" sz="2800">
                <a:solidFill>
                  <a:srgbClr val="231E66"/>
                </a:solidFill>
              </a:rPr>
              <a:t>-</a:t>
            </a:r>
            <a:r>
              <a:rPr lang="en-US" sz="2800" b="1">
                <a:solidFill>
                  <a:srgbClr val="231E66"/>
                </a:solidFill>
              </a:rPr>
              <a:t>  P </a:t>
            </a:r>
            <a:r>
              <a:rPr lang="en-US" sz="2000" b="1">
                <a:solidFill>
                  <a:srgbClr val="231E66"/>
                </a:solidFill>
              </a:rPr>
              <a:t>H</a:t>
            </a:r>
            <a:r>
              <a:rPr lang="en-US" sz="2000" b="1" baseline="-25000">
                <a:solidFill>
                  <a:srgbClr val="231E66"/>
                </a:solidFill>
              </a:rPr>
              <a:t>2</a:t>
            </a:r>
            <a:r>
              <a:rPr lang="en-US" sz="2000" b="1">
                <a:solidFill>
                  <a:srgbClr val="231E66"/>
                </a:solidFill>
              </a:rPr>
              <a:t>O (g) </a:t>
            </a:r>
            <a:r>
              <a:rPr lang="en-US" sz="2000" b="1">
                <a:solidFill>
                  <a:srgbClr val="000090"/>
                </a:solidFill>
              </a:rPr>
              <a:t>[</a:t>
            </a:r>
            <a:r>
              <a:rPr lang="en-US" sz="2000" b="1" i="1">
                <a:solidFill>
                  <a:srgbClr val="000090"/>
                </a:solidFill>
              </a:rPr>
              <a:t>TABLE</a:t>
            </a:r>
            <a:r>
              <a:rPr lang="en-US" sz="2000" b="1">
                <a:solidFill>
                  <a:srgbClr val="000090"/>
                </a:solidFill>
              </a:rPr>
              <a:t>] </a:t>
            </a:r>
            <a:r>
              <a:rPr lang="en-US" sz="2800">
                <a:solidFill>
                  <a:srgbClr val="231E66"/>
                </a:solidFill>
              </a:rPr>
              <a:t>- </a:t>
            </a:r>
            <a:r>
              <a:rPr lang="en-US" sz="2800" b="1">
                <a:solidFill>
                  <a:srgbClr val="231E66"/>
                </a:solidFill>
              </a:rPr>
              <a:t>P </a:t>
            </a:r>
            <a:r>
              <a:rPr lang="en-US" sz="2000" b="1">
                <a:solidFill>
                  <a:srgbClr val="231E66"/>
                </a:solidFill>
              </a:rPr>
              <a:t>HCl (g)</a:t>
            </a:r>
            <a:endParaRPr lang="en-US" sz="2000" b="1">
              <a:solidFill>
                <a:srgbClr val="006600"/>
              </a:solidFill>
            </a:endParaRPr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457200" y="2819400"/>
            <a:ext cx="2286000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>
                <a:solidFill>
                  <a:srgbClr val="231E66"/>
                </a:solidFill>
              </a:rPr>
              <a:t>P </a:t>
            </a:r>
            <a:r>
              <a:rPr lang="en-US" b="1">
                <a:solidFill>
                  <a:srgbClr val="231E66"/>
                </a:solidFill>
              </a:rPr>
              <a:t>HCl (g) =</a:t>
            </a:r>
            <a:endParaRPr lang="en-US" b="1">
              <a:solidFill>
                <a:srgbClr val="006600"/>
              </a:solidFill>
            </a:endParaRPr>
          </a:p>
          <a:p>
            <a:pPr>
              <a:spcBef>
                <a:spcPct val="50000"/>
              </a:spcBef>
            </a:pPr>
            <a:r>
              <a:rPr lang="en-US" i="1"/>
              <a:t>HCl  Height (mm) ÷ 12.95</a:t>
            </a:r>
            <a:br>
              <a:rPr lang="en-US" i="1"/>
            </a:br>
            <a:r>
              <a:rPr lang="en-US" i="1"/>
              <a:t>___________</a:t>
            </a:r>
          </a:p>
          <a:p>
            <a:pPr>
              <a:spcBef>
                <a:spcPct val="50000"/>
              </a:spcBef>
            </a:pPr>
            <a:r>
              <a:rPr lang="en-US" i="1"/>
              <a:t>Density Hg is 12.95 times &gt; density HCl(aq)</a:t>
            </a:r>
            <a:endParaRPr lang="en-US"/>
          </a:p>
        </p:txBody>
      </p:sp>
      <p:sp>
        <p:nvSpPr>
          <p:cNvPr id="49157" name="Text Box 4"/>
          <p:cNvSpPr txBox="1">
            <a:spLocks noChangeArrowheads="1"/>
          </p:cNvSpPr>
          <p:nvPr/>
        </p:nvSpPr>
        <p:spPr bwMode="auto">
          <a:xfrm>
            <a:off x="6629400" y="2895600"/>
            <a:ext cx="2286000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>
                <a:solidFill>
                  <a:srgbClr val="231E66"/>
                </a:solidFill>
              </a:rPr>
              <a:t>P </a:t>
            </a:r>
            <a:r>
              <a:rPr lang="en-US" b="1">
                <a:solidFill>
                  <a:srgbClr val="231E66"/>
                </a:solidFill>
              </a:rPr>
              <a:t>HCl (g) =</a:t>
            </a:r>
            <a:endParaRPr lang="en-US" b="1">
              <a:solidFill>
                <a:srgbClr val="006600"/>
              </a:solidFill>
            </a:endParaRPr>
          </a:p>
          <a:p>
            <a:pPr>
              <a:spcBef>
                <a:spcPct val="50000"/>
              </a:spcBef>
            </a:pPr>
            <a:r>
              <a:rPr lang="en-US" i="1"/>
              <a:t>HCl  Height (mm) x  0.0772</a:t>
            </a:r>
            <a:br>
              <a:rPr lang="en-US" i="1"/>
            </a:br>
            <a:r>
              <a:rPr lang="en-US" i="1"/>
              <a:t>___________</a:t>
            </a:r>
          </a:p>
          <a:p>
            <a:pPr>
              <a:spcBef>
                <a:spcPct val="50000"/>
              </a:spcBef>
            </a:pPr>
            <a:r>
              <a:rPr lang="en-US" i="1"/>
              <a:t>Density Hg is 12.95 times &gt; density HCl(aq)</a:t>
            </a:r>
            <a:endParaRPr lang="en-US"/>
          </a:p>
        </p:txBody>
      </p:sp>
      <p:sp>
        <p:nvSpPr>
          <p:cNvPr id="49158" name="Rectangle 5"/>
          <p:cNvSpPr>
            <a:spLocks noChangeArrowheads="1"/>
          </p:cNvSpPr>
          <p:nvPr/>
        </p:nvSpPr>
        <p:spPr bwMode="auto">
          <a:xfrm>
            <a:off x="2724150" y="6248400"/>
            <a:ext cx="398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000" i="1"/>
              <a:t>0.772 mm Hg/cm of acid solution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52400"/>
            <a:ext cx="7467600" cy="1219200"/>
          </a:xfrm>
        </p:spPr>
        <p:txBody>
          <a:bodyPr lIns="90487" tIns="44450" rIns="90487" bIns="44450" anchor="b"/>
          <a:lstStyle/>
          <a:p>
            <a:pPr eaLnBrk="1" hangingPunct="1"/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>Ideal Gas Law:  </a:t>
            </a:r>
            <a:br>
              <a:rPr lang="en-US" i="1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  <a:t>Moles / Avogadro</a:t>
            </a:r>
            <a:r>
              <a:rPr lang="ja-JP" altLang="en-US" sz="3600" i="1">
                <a:latin typeface="Calibri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  <a:t>s Law</a:t>
            </a:r>
            <a:endParaRPr lang="en-US" sz="36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839200" cy="4324350"/>
          </a:xfrm>
        </p:spPr>
        <p:txBody>
          <a:bodyPr lIns="90487" tIns="44450" rIns="90487" bIns="44450"/>
          <a:lstStyle/>
          <a:p>
            <a:pPr marL="565150" indent="-565150" algn="ctr" eaLnBrk="1" hangingPunct="1">
              <a:lnSpc>
                <a:spcPct val="90000"/>
              </a:lnSpc>
              <a:buFontTx/>
              <a:buNone/>
            </a:pPr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n 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2000" b="1" baseline="-250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(g)</a:t>
            </a:r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 = </a:t>
            </a:r>
            <a:r>
              <a:rPr lang="en-US" sz="36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P</a:t>
            </a:r>
            <a:r>
              <a:rPr lang="en-US" sz="3600">
                <a:solidFill>
                  <a:srgbClr val="3366FF"/>
                </a:solidFill>
                <a:latin typeface="Calibri" charset="0"/>
                <a:ea typeface="ＭＳ Ｐゴシック" charset="0"/>
                <a:cs typeface="ＭＳ Ｐゴシック" charset="0"/>
              </a:rPr>
              <a:t>V</a:t>
            </a:r>
            <a:r>
              <a:rPr lang="en-US" sz="3600">
                <a:solidFill>
                  <a:srgbClr val="3365FB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/ </a:t>
            </a:r>
            <a:r>
              <a:rPr lang="en-US" sz="3600">
                <a:solidFill>
                  <a:srgbClr val="99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</a:t>
            </a:r>
            <a:r>
              <a:rPr lang="en-US" sz="360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T</a:t>
            </a:r>
          </a:p>
          <a:p>
            <a:pPr marL="565150" indent="-565150" algn="ctr" eaLnBrk="1" hangingPunct="1">
              <a:lnSpc>
                <a:spcPct val="90000"/>
              </a:lnSpc>
            </a:pPr>
            <a:endParaRPr lang="en-US" sz="8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65150" indent="-565150">
              <a:lnSpc>
                <a:spcPct val="90000"/>
              </a:lnSpc>
              <a:spcBef>
                <a:spcPct val="0"/>
              </a:spcBef>
            </a:pPr>
            <a:r>
              <a:rPr lang="en-US" sz="2800" b="1">
                <a:latin typeface="Calibri" charset="0"/>
                <a:ea typeface="ＭＳ Ｐゴシック" charset="0"/>
                <a:cs typeface="ＭＳ Ｐゴシック" charset="0"/>
              </a:rPr>
              <a:t>n = moles 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2000" b="1" baseline="-250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(g)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b="1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65150" indent="-565150" eaLnBrk="1" hangingPunct="1">
              <a:lnSpc>
                <a:spcPct val="90000"/>
              </a:lnSpc>
            </a:pP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P 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2000" b="1" baseline="-250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(g)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 = pressure of H</a:t>
            </a:r>
            <a:r>
              <a:rPr lang="en-US" sz="2800" b="1" baseline="-250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(g) in atm (mm 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Hg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b="1">
                <a:solidFill>
                  <a:srgbClr val="963241"/>
                </a:solidFill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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 atm)</a:t>
            </a:r>
          </a:p>
          <a:p>
            <a:pPr marL="565150" indent="-565150" eaLnBrk="1" hangingPunct="1">
              <a:lnSpc>
                <a:spcPct val="90000"/>
              </a:lnSpc>
            </a:pP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P 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2000" b="1" baseline="-250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(g)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 = </a:t>
            </a:r>
            <a:r>
              <a:rPr lang="en-US" sz="2800" b="1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P </a:t>
            </a:r>
            <a:r>
              <a:rPr lang="en-US" sz="2400" b="1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Total </a:t>
            </a:r>
            <a:r>
              <a:rPr lang="en-US" sz="2000" b="1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(barometric)</a:t>
            </a:r>
            <a:r>
              <a:rPr lang="en-US" sz="2800" b="1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  </a:t>
            </a:r>
            <a:r>
              <a:rPr lang="en-US" sz="2800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-</a:t>
            </a:r>
            <a:r>
              <a:rPr lang="en-US" sz="2800" b="1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  P </a:t>
            </a:r>
            <a:r>
              <a:rPr lang="en-US" sz="2000" b="1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2000" b="1" baseline="-25000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000" b="1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O (g)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>
                <a:solidFill>
                  <a:srgbClr val="000090"/>
                </a:solidFill>
                <a:latin typeface="Calibri" charset="0"/>
                <a:ea typeface="ＭＳ Ｐゴシック" charset="0"/>
                <a:cs typeface="ＭＳ Ｐゴシック" charset="0"/>
              </a:rPr>
              <a:t>[</a:t>
            </a:r>
            <a:r>
              <a:rPr lang="en-US" sz="2000" b="1" i="1">
                <a:solidFill>
                  <a:srgbClr val="000090"/>
                </a:solidFill>
                <a:latin typeface="Calibri" charset="0"/>
                <a:ea typeface="ＭＳ Ｐゴシック" charset="0"/>
                <a:cs typeface="ＭＳ Ｐゴシック" charset="0"/>
              </a:rPr>
              <a:t>TABLE</a:t>
            </a:r>
            <a:r>
              <a:rPr lang="en-US" sz="2000" b="1">
                <a:solidFill>
                  <a:srgbClr val="000090"/>
                </a:solidFill>
                <a:latin typeface="Calibri" charset="0"/>
                <a:ea typeface="ＭＳ Ｐゴシック" charset="0"/>
                <a:cs typeface="ＭＳ Ｐゴシック" charset="0"/>
              </a:rPr>
              <a:t>]</a:t>
            </a:r>
            <a:r>
              <a:rPr lang="en-US" sz="2800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 -</a:t>
            </a:r>
            <a:r>
              <a:rPr lang="en-US" sz="2800" b="1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  P </a:t>
            </a:r>
            <a:r>
              <a:rPr lang="en-US" sz="2000" b="1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HCl (g)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sz="2000" b="1">
              <a:solidFill>
                <a:srgbClr val="00009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65150" indent="-565150" eaLnBrk="1" hangingPunct="1">
              <a:lnSpc>
                <a:spcPct val="90000"/>
              </a:lnSpc>
            </a:pPr>
            <a:r>
              <a:rPr lang="en-US" sz="2800" b="1">
                <a:solidFill>
                  <a:srgbClr val="3366FF"/>
                </a:solidFill>
                <a:latin typeface="Calibri" charset="0"/>
                <a:ea typeface="ＭＳ Ｐゴシック" charset="0"/>
                <a:cs typeface="ＭＳ Ｐゴシック" charset="0"/>
              </a:rPr>
              <a:t>V = experimental volume (mL</a:t>
            </a:r>
            <a:r>
              <a:rPr lang="en-US" sz="2800" b="1">
                <a:solidFill>
                  <a:srgbClr val="3366FF"/>
                </a:solidFill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 L)</a:t>
            </a:r>
          </a:p>
          <a:p>
            <a:pPr marL="565150" indent="-565150" eaLnBrk="1" hangingPunct="1">
              <a:lnSpc>
                <a:spcPct val="90000"/>
              </a:lnSpc>
            </a:pPr>
            <a:r>
              <a:rPr lang="en-US" sz="2800" b="1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T = experimental temperature (</a:t>
            </a:r>
            <a:r>
              <a:rPr lang="en-US" sz="2800" b="1" baseline="3000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800" b="1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C </a:t>
            </a:r>
            <a:r>
              <a:rPr lang="en-US" sz="2800" b="1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 K)</a:t>
            </a:r>
          </a:p>
          <a:p>
            <a:pPr marL="565150" indent="-565150" eaLnBrk="1" hangingPunct="1">
              <a:lnSpc>
                <a:spcPct val="90000"/>
              </a:lnSpc>
            </a:pPr>
            <a:r>
              <a:rPr lang="en-US" sz="2800" b="1">
                <a:solidFill>
                  <a:srgbClr val="99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</a:t>
            </a:r>
            <a:r>
              <a:rPr lang="en-US" sz="2800">
                <a:solidFill>
                  <a:srgbClr val="99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=</a:t>
            </a:r>
            <a:r>
              <a:rPr lang="en-US" sz="2800" b="1">
                <a:solidFill>
                  <a:srgbClr val="99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0.082057338</a:t>
            </a:r>
            <a:r>
              <a:rPr lang="en-US" sz="2800" b="1">
                <a:solidFill>
                  <a:srgbClr val="99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>
                <a:solidFill>
                  <a:srgbClr val="990000"/>
                </a:solidFill>
                <a:latin typeface="Calibri" charset="0"/>
                <a:ea typeface="ＭＳ Ｐゴシック" charset="0"/>
                <a:cs typeface="ＭＳ Ｐゴシック" charset="0"/>
              </a:rPr>
              <a:t>L atm K</a:t>
            </a:r>
            <a:r>
              <a:rPr lang="en-US" sz="2800" baseline="30000">
                <a:solidFill>
                  <a:srgbClr val="990000"/>
                </a:solidFill>
                <a:latin typeface="Calibri" charset="0"/>
                <a:ea typeface="ＭＳ Ｐゴシック" charset="0"/>
                <a:cs typeface="ＭＳ Ｐゴシック" charset="0"/>
              </a:rPr>
              <a:t>−1</a:t>
            </a:r>
            <a:r>
              <a:rPr lang="en-US" sz="2800">
                <a:solidFill>
                  <a:srgbClr val="990000"/>
                </a:solidFill>
                <a:latin typeface="Calibri" charset="0"/>
                <a:ea typeface="ＭＳ Ｐゴシック" charset="0"/>
                <a:cs typeface="ＭＳ Ｐゴシック" charset="0"/>
              </a:rPr>
              <a:t> mol</a:t>
            </a:r>
            <a:r>
              <a:rPr lang="en-US" sz="2800" baseline="30000">
                <a:solidFill>
                  <a:srgbClr val="990000"/>
                </a:solidFill>
                <a:latin typeface="Calibri" charset="0"/>
                <a:ea typeface="ＭＳ Ｐゴシック" charset="0"/>
                <a:cs typeface="ＭＳ Ｐゴシック" charset="0"/>
              </a:rPr>
              <a:t>−1 </a:t>
            </a:r>
            <a:r>
              <a:rPr lang="en-US" sz="2800" b="1">
                <a:solidFill>
                  <a:srgbClr val="990000"/>
                </a:solidFill>
                <a:latin typeface="Calibri" charset="0"/>
                <a:ea typeface="ＭＳ Ｐゴシック" charset="0"/>
                <a:cs typeface="ＭＳ Ｐゴシック" charset="0"/>
              </a:rPr>
              <a:t>(constant)</a:t>
            </a:r>
            <a:endParaRPr lang="en-US" sz="2800" baseline="300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65150" indent="-565150" eaLnBrk="1" hangingPunct="1">
              <a:lnSpc>
                <a:spcPct val="90000"/>
              </a:lnSpc>
              <a:buFontTx/>
              <a:buNone/>
            </a:pPr>
            <a:endParaRPr lang="en-US" sz="2800" b="1">
              <a:solidFill>
                <a:srgbClr val="FF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65150" indent="-565150" eaLnBrk="1" hangingPunct="1">
              <a:lnSpc>
                <a:spcPct val="90000"/>
              </a:lnSpc>
              <a:buFontTx/>
              <a:buNone/>
            </a:pPr>
            <a:r>
              <a:rPr lang="en-US" sz="2800" b="1">
                <a:latin typeface="Calibri" charset="0"/>
                <a:ea typeface="ＭＳ Ｐゴシック" charset="0"/>
                <a:cs typeface="ＭＳ Ｐゴシック" charset="0"/>
              </a:rPr>
              <a:t>    </a:t>
            </a:r>
          </a:p>
          <a:p>
            <a:pPr marL="565150" indent="-565150" eaLnBrk="1" hangingPunct="1">
              <a:lnSpc>
                <a:spcPct val="90000"/>
              </a:lnSpc>
              <a:buFontTx/>
              <a:buNone/>
            </a:pPr>
            <a:endParaRPr lang="en-US" sz="2800" b="1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09600" y="5257800"/>
            <a:ext cx="7696200" cy="1117600"/>
            <a:chOff x="609600" y="5257800"/>
            <a:chExt cx="7696200" cy="1117600"/>
          </a:xfrm>
        </p:grpSpPr>
        <p:sp>
          <p:nvSpPr>
            <p:cNvPr id="50181" name="Text Box 6"/>
            <p:cNvSpPr txBox="1">
              <a:spLocks noChangeArrowheads="1"/>
            </p:cNvSpPr>
            <p:nvPr/>
          </p:nvSpPr>
          <p:spPr bwMode="auto">
            <a:xfrm>
              <a:off x="685800" y="5257800"/>
              <a:ext cx="762000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3200">
                  <a:solidFill>
                    <a:srgbClr val="800000"/>
                  </a:solidFill>
                </a:rPr>
                <a:t>Mg(s) </a:t>
              </a:r>
              <a:r>
                <a:rPr lang="en-US" sz="3200"/>
                <a:t>+ 2HCl(aq) </a:t>
              </a:r>
              <a:r>
                <a:rPr lang="en-US" sz="3200">
                  <a:sym typeface="Symbol" charset="0"/>
                </a:rPr>
                <a:t> </a:t>
              </a:r>
              <a:r>
                <a:rPr lang="en-US" sz="3200"/>
                <a:t>MgCl</a:t>
              </a:r>
              <a:r>
                <a:rPr lang="en-US" sz="3200" baseline="-25000"/>
                <a:t>2</a:t>
              </a:r>
              <a:r>
                <a:rPr lang="en-US" sz="3200"/>
                <a:t>(aq)  + </a:t>
              </a:r>
              <a:r>
                <a:rPr lang="en-US" sz="3200">
                  <a:solidFill>
                    <a:srgbClr val="008000"/>
                  </a:solidFill>
                </a:rPr>
                <a:t>H</a:t>
              </a:r>
              <a:r>
                <a:rPr lang="en-US" sz="3200" baseline="-25000">
                  <a:solidFill>
                    <a:srgbClr val="008000"/>
                  </a:solidFill>
                </a:rPr>
                <a:t>2 </a:t>
              </a:r>
              <a:r>
                <a:rPr lang="en-US" sz="3200">
                  <a:solidFill>
                    <a:srgbClr val="008000"/>
                  </a:solidFill>
                </a:rPr>
                <a:t>(g)</a:t>
              </a:r>
              <a:r>
                <a:rPr lang="en-US" sz="3200">
                  <a:solidFill>
                    <a:srgbClr val="800000"/>
                  </a:solidFill>
                </a:rPr>
                <a:t> </a:t>
              </a:r>
            </a:p>
          </p:txBody>
        </p:sp>
        <p:sp>
          <p:nvSpPr>
            <p:cNvPr id="50182" name="Text Box 6"/>
            <p:cNvSpPr txBox="1">
              <a:spLocks noChangeArrowheads="1"/>
            </p:cNvSpPr>
            <p:nvPr/>
          </p:nvSpPr>
          <p:spPr bwMode="auto">
            <a:xfrm>
              <a:off x="609600" y="5791200"/>
              <a:ext cx="762000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3200">
                  <a:solidFill>
                    <a:srgbClr val="231E66"/>
                  </a:solidFill>
                </a:rPr>
                <a:t>Zn(s) </a:t>
              </a:r>
              <a:r>
                <a:rPr lang="en-US" sz="3200"/>
                <a:t>+ 2HCl(aq) </a:t>
              </a:r>
              <a:r>
                <a:rPr lang="en-US" sz="3200">
                  <a:sym typeface="Symbol" charset="0"/>
                </a:rPr>
                <a:t> </a:t>
              </a:r>
              <a:r>
                <a:rPr lang="en-US" sz="3200"/>
                <a:t>ZnCl</a:t>
              </a:r>
              <a:r>
                <a:rPr lang="en-US" sz="3200" baseline="-25000"/>
                <a:t>2</a:t>
              </a:r>
              <a:r>
                <a:rPr lang="en-US" sz="3200"/>
                <a:t>(aq)  + </a:t>
              </a:r>
              <a:r>
                <a:rPr lang="en-US" sz="3200">
                  <a:solidFill>
                    <a:srgbClr val="008000"/>
                  </a:solidFill>
                </a:rPr>
                <a:t>H</a:t>
              </a:r>
              <a:r>
                <a:rPr lang="en-US" sz="3200" baseline="-25000">
                  <a:solidFill>
                    <a:srgbClr val="008000"/>
                  </a:solidFill>
                </a:rPr>
                <a:t>2 </a:t>
              </a:r>
              <a:r>
                <a:rPr lang="en-US" sz="3200">
                  <a:solidFill>
                    <a:srgbClr val="008000"/>
                  </a:solidFill>
                </a:rPr>
                <a:t>(g)</a:t>
              </a:r>
              <a:r>
                <a:rPr lang="en-US" sz="3200">
                  <a:solidFill>
                    <a:srgbClr val="800000"/>
                  </a:solidFill>
                </a:rPr>
                <a:t> </a:t>
              </a:r>
            </a:p>
          </p:txBody>
        </p: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Content Placeholder 2"/>
          <p:cNvSpPr>
            <a:spLocks noGrp="1"/>
          </p:cNvSpPr>
          <p:nvPr>
            <p:ph idx="1"/>
          </p:nvPr>
        </p:nvSpPr>
        <p:spPr>
          <a:xfrm>
            <a:off x="685800" y="914400"/>
            <a:ext cx="8458200" cy="4114800"/>
          </a:xfrm>
        </p:spPr>
        <p:txBody>
          <a:bodyPr/>
          <a:lstStyle/>
          <a:p>
            <a: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  <a:t>Refer to Report Form Part I: (Example uses Zinc.)</a:t>
            </a:r>
          </a:p>
          <a:p>
            <a:endParaRPr lang="en-US" sz="2800">
              <a:latin typeface="Calibri" charset="0"/>
              <a:ea typeface="ＭＳ Ｐゴシック" charset="0"/>
              <a:cs typeface="ＭＳ Ｐゴシック" charset="0"/>
            </a:endParaRPr>
          </a:p>
          <a:p>
            <a:endParaRPr lang="en-US" sz="280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  <a:t>Mole Calculations:</a:t>
            </a:r>
          </a:p>
          <a:p>
            <a: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  <a:t>Stoichiometry Calculation</a:t>
            </a:r>
          </a:p>
          <a:p>
            <a: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  <a:t>Ideal Gas Law Calculations</a:t>
            </a:r>
          </a:p>
          <a:p>
            <a: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  <a:t>Comparison (% Error)</a:t>
            </a:r>
          </a:p>
          <a:p>
            <a:endParaRPr lang="en-US" sz="2800">
              <a:latin typeface="Calibri" charset="0"/>
              <a:ea typeface="ＭＳ Ｐゴシック" charset="0"/>
              <a:cs typeface="ＭＳ Ｐゴシック" charset="0"/>
            </a:endParaRPr>
          </a:p>
          <a:p>
            <a:endParaRPr lang="en-US" sz="280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8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2227" name="Text Box 6"/>
          <p:cNvSpPr txBox="1">
            <a:spLocks noChangeArrowheads="1"/>
          </p:cNvSpPr>
          <p:nvPr/>
        </p:nvSpPr>
        <p:spPr bwMode="auto">
          <a:xfrm>
            <a:off x="838200" y="1524000"/>
            <a:ext cx="7620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200">
                <a:solidFill>
                  <a:srgbClr val="231E66"/>
                </a:solidFill>
              </a:rPr>
              <a:t>Zn(s) </a:t>
            </a:r>
            <a:r>
              <a:rPr lang="en-US" sz="3200"/>
              <a:t>+ 2HCl(aq) </a:t>
            </a:r>
            <a:r>
              <a:rPr lang="en-US" sz="3200">
                <a:sym typeface="Symbol" charset="0"/>
              </a:rPr>
              <a:t>  </a:t>
            </a:r>
            <a:r>
              <a:rPr lang="en-US" sz="3200"/>
              <a:t>ZnCl</a:t>
            </a:r>
            <a:r>
              <a:rPr lang="en-US" sz="3200" baseline="-25000"/>
              <a:t>2</a:t>
            </a:r>
            <a:r>
              <a:rPr lang="en-US" sz="3200"/>
              <a:t>(aq)  + </a:t>
            </a:r>
            <a:r>
              <a:rPr lang="en-US" sz="3200">
                <a:solidFill>
                  <a:srgbClr val="008000"/>
                </a:solidFill>
              </a:rPr>
              <a:t>H</a:t>
            </a:r>
            <a:r>
              <a:rPr lang="en-US" sz="3200" baseline="-25000">
                <a:solidFill>
                  <a:srgbClr val="008000"/>
                </a:solidFill>
              </a:rPr>
              <a:t>2 </a:t>
            </a:r>
            <a:r>
              <a:rPr lang="en-US" sz="3200">
                <a:solidFill>
                  <a:srgbClr val="008000"/>
                </a:solidFill>
              </a:rPr>
              <a:t>(g)</a:t>
            </a:r>
            <a:r>
              <a:rPr lang="en-US" sz="3200">
                <a:solidFill>
                  <a:srgbClr val="80000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52600"/>
            <a:ext cx="7467600" cy="1219200"/>
          </a:xfrm>
        </p:spPr>
        <p:txBody>
          <a:bodyPr lIns="90487" tIns="44450" rIns="90487" bIns="44450" anchor="b"/>
          <a:lstStyle/>
          <a:p>
            <a:pPr eaLnBrk="1" hangingPunct="1"/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>Stoichiometry</a:t>
            </a:r>
            <a:br>
              <a:rPr lang="en-US" i="1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200" i="1">
                <a:latin typeface="Calibri" charset="0"/>
                <a:ea typeface="ＭＳ Ｐゴシック" charset="0"/>
                <a:cs typeface="ＭＳ Ｐゴシック" charset="0"/>
              </a:rPr>
              <a:t>Moles Hydrogen / Mass of Zinc </a:t>
            </a:r>
            <a:br>
              <a:rPr lang="en-US" sz="3200" i="1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2800" i="1">
                <a:latin typeface="Calibri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2800">
                <a:latin typeface="Arial" charset="0"/>
                <a:ea typeface="ＭＳ Ｐゴシック" charset="0"/>
                <a:cs typeface="Arial" charset="0"/>
              </a:rPr>
              <a:t>Part I: Zinc Calculation)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4089400"/>
            <a:ext cx="8839200" cy="4324350"/>
          </a:xfrm>
        </p:spPr>
        <p:txBody>
          <a:bodyPr lIns="90487" tIns="44450" rIns="90487" bIns="44450"/>
          <a:lstStyle/>
          <a:p>
            <a:pPr marL="565150" indent="-565150" eaLnBrk="1" hangingPunct="1">
              <a:lnSpc>
                <a:spcPct val="90000"/>
              </a:lnSpc>
              <a:buFontTx/>
              <a:buNone/>
            </a:pPr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							mol 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2000" b="1" baseline="-250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(g)</a:t>
            </a:r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 = mol </a:t>
            </a:r>
            <a:r>
              <a:rPr lang="en-US" sz="2000" b="1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Zn(s)</a:t>
            </a:r>
            <a:endParaRPr lang="en-US" sz="2000">
              <a:solidFill>
                <a:srgbClr val="FF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65150" indent="-565150" algn="ctr" eaLnBrk="1" hangingPunct="1">
              <a:lnSpc>
                <a:spcPct val="90000"/>
              </a:lnSpc>
            </a:pPr>
            <a:endParaRPr lang="en-US" sz="8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65150" indent="-565150" eaLnBrk="1" hangingPunct="1">
              <a:lnSpc>
                <a:spcPct val="90000"/>
              </a:lnSpc>
              <a:buFontTx/>
              <a:buNone/>
            </a:pPr>
            <a:r>
              <a:rPr lang="en-US" sz="2800" b="1">
                <a:latin typeface="Calibri" charset="0"/>
                <a:ea typeface="ＭＳ Ｐゴシック" charset="0"/>
                <a:cs typeface="ＭＳ Ｐゴシック" charset="0"/>
              </a:rPr>
              <a:t>    </a:t>
            </a:r>
          </a:p>
          <a:p>
            <a:pPr marL="565150" indent="-565150" eaLnBrk="1" hangingPunct="1">
              <a:lnSpc>
                <a:spcPct val="90000"/>
              </a:lnSpc>
              <a:buFontTx/>
              <a:buNone/>
            </a:pPr>
            <a:endParaRPr lang="en-US" sz="2800" b="1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3252" name="Text Box 6"/>
          <p:cNvSpPr txBox="1">
            <a:spLocks noChangeArrowheads="1"/>
          </p:cNvSpPr>
          <p:nvPr/>
        </p:nvSpPr>
        <p:spPr bwMode="auto">
          <a:xfrm>
            <a:off x="685800" y="3505200"/>
            <a:ext cx="7620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200">
                <a:solidFill>
                  <a:srgbClr val="231E66"/>
                </a:solidFill>
              </a:rPr>
              <a:t>Zn(s) </a:t>
            </a:r>
            <a:r>
              <a:rPr lang="en-US" sz="3200"/>
              <a:t>+ 2HCl(aq) </a:t>
            </a:r>
            <a:r>
              <a:rPr lang="en-US" sz="3200">
                <a:sym typeface="Symbol" charset="0"/>
              </a:rPr>
              <a:t> </a:t>
            </a:r>
            <a:r>
              <a:rPr lang="en-US" sz="3200"/>
              <a:t>ZnCl</a:t>
            </a:r>
            <a:r>
              <a:rPr lang="en-US" sz="3200" baseline="-25000"/>
              <a:t>2</a:t>
            </a:r>
            <a:r>
              <a:rPr lang="en-US" sz="3200"/>
              <a:t>(aq)  + </a:t>
            </a:r>
            <a:r>
              <a:rPr lang="en-US" sz="3200">
                <a:solidFill>
                  <a:srgbClr val="008000"/>
                </a:solidFill>
              </a:rPr>
              <a:t>H</a:t>
            </a:r>
            <a:r>
              <a:rPr lang="en-US" sz="3200" baseline="-25000">
                <a:solidFill>
                  <a:srgbClr val="008000"/>
                </a:solidFill>
              </a:rPr>
              <a:t>2 </a:t>
            </a:r>
            <a:r>
              <a:rPr lang="en-US" sz="3200">
                <a:solidFill>
                  <a:srgbClr val="008000"/>
                </a:solidFill>
              </a:rPr>
              <a:t>(g)</a:t>
            </a:r>
            <a:r>
              <a:rPr lang="en-US" sz="3200">
                <a:solidFill>
                  <a:srgbClr val="800000"/>
                </a:solidFill>
              </a:rPr>
              <a:t> </a:t>
            </a:r>
          </a:p>
        </p:txBody>
      </p:sp>
      <p:sp>
        <p:nvSpPr>
          <p:cNvPr id="53253" name="Rectangle 11"/>
          <p:cNvSpPr>
            <a:spLocks noChangeArrowheads="1"/>
          </p:cNvSpPr>
          <p:nvPr/>
        </p:nvSpPr>
        <p:spPr bwMode="auto">
          <a:xfrm>
            <a:off x="1447800" y="4876800"/>
            <a:ext cx="6858000" cy="461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/>
              <a:t>mass (g) </a:t>
            </a:r>
            <a:r>
              <a:rPr lang="en-US" sz="1800" b="1">
                <a:solidFill>
                  <a:srgbClr val="231E66"/>
                </a:solidFill>
              </a:rPr>
              <a:t>Zn(s)</a:t>
            </a:r>
            <a:r>
              <a:rPr lang="en-US" b="1">
                <a:solidFill>
                  <a:srgbClr val="231E66"/>
                </a:solidFill>
              </a:rPr>
              <a:t> </a:t>
            </a:r>
            <a:r>
              <a:rPr lang="en-US" b="1"/>
              <a:t>  = mol </a:t>
            </a:r>
            <a:r>
              <a:rPr lang="en-US" b="1">
                <a:solidFill>
                  <a:srgbClr val="231E66"/>
                </a:solidFill>
              </a:rPr>
              <a:t>Zn(s)</a:t>
            </a:r>
            <a:r>
              <a:rPr lang="en-US" b="1"/>
              <a:t>  x Molar Mass </a:t>
            </a:r>
            <a:r>
              <a:rPr lang="en-US" sz="1800" b="1">
                <a:solidFill>
                  <a:srgbClr val="231E66"/>
                </a:solidFill>
              </a:rPr>
              <a:t>Zn(s)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762000" y="76200"/>
            <a:ext cx="7772400" cy="1143000"/>
          </a:xfrm>
        </p:spPr>
        <p:txBody>
          <a:bodyPr/>
          <a:lstStyle/>
          <a:p>
            <a:r>
              <a:rPr lang="en-US" sz="4000">
                <a:latin typeface="Calibri" charset="0"/>
                <a:ea typeface="ＭＳ Ｐゴシック" charset="0"/>
                <a:cs typeface="ＭＳ Ｐゴシック" charset="0"/>
              </a:rPr>
              <a:t>Zinc Example Calculation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>
          <a:xfrm>
            <a:off x="685800" y="914400"/>
            <a:ext cx="8458200" cy="4114800"/>
          </a:xfrm>
        </p:spPr>
        <p:txBody>
          <a:bodyPr/>
          <a:lstStyle/>
          <a:p>
            <a: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  <a:t>Complete Report Form pg. 58 Part I:</a:t>
            </a:r>
          </a:p>
          <a:p>
            <a:pPr>
              <a:buFontTx/>
              <a:buNone/>
            </a:pPr>
            <a: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</a:br>
            <a:endParaRPr lang="en-US" sz="280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Mole Calculations:</a:t>
            </a:r>
          </a:p>
          <a:p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Stoichiometry Calculation</a:t>
            </a:r>
          </a:p>
          <a:p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Ideal Gas Law Calculations</a:t>
            </a:r>
          </a:p>
          <a:p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Comparison (% Error)</a:t>
            </a:r>
          </a:p>
          <a:p>
            <a:endParaRPr lang="en-US" sz="2800">
              <a:latin typeface="Calibri" charset="0"/>
              <a:ea typeface="ＭＳ Ｐゴシック" charset="0"/>
              <a:cs typeface="ＭＳ Ｐゴシック" charset="0"/>
            </a:endParaRPr>
          </a:p>
          <a:p>
            <a:endParaRPr lang="en-US" sz="280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8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5300" name="Picture 5" descr="Screen Shot 2018-04-26 at 12.52.1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938" y="1930400"/>
            <a:ext cx="4106862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1" name="Text Box 6"/>
          <p:cNvSpPr txBox="1">
            <a:spLocks noChangeArrowheads="1"/>
          </p:cNvSpPr>
          <p:nvPr/>
        </p:nvSpPr>
        <p:spPr bwMode="auto">
          <a:xfrm>
            <a:off x="838200" y="1371600"/>
            <a:ext cx="7620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200">
                <a:solidFill>
                  <a:srgbClr val="231E66"/>
                </a:solidFill>
              </a:rPr>
              <a:t>Zn(s) </a:t>
            </a:r>
            <a:r>
              <a:rPr lang="en-US" sz="3200"/>
              <a:t>+ 2HCl(aq) </a:t>
            </a:r>
            <a:r>
              <a:rPr lang="en-US" sz="3200">
                <a:sym typeface="Symbol" charset="0"/>
              </a:rPr>
              <a:t>  </a:t>
            </a:r>
            <a:r>
              <a:rPr lang="en-US" sz="3200"/>
              <a:t>ZnCl</a:t>
            </a:r>
            <a:r>
              <a:rPr lang="en-US" sz="3200" baseline="-25000"/>
              <a:t>2</a:t>
            </a:r>
            <a:r>
              <a:rPr lang="en-US" sz="3200"/>
              <a:t>(aq)  + </a:t>
            </a:r>
            <a:r>
              <a:rPr lang="en-US" sz="3200">
                <a:solidFill>
                  <a:srgbClr val="008000"/>
                </a:solidFill>
              </a:rPr>
              <a:t>H</a:t>
            </a:r>
            <a:r>
              <a:rPr lang="en-US" sz="3200" baseline="-25000">
                <a:solidFill>
                  <a:srgbClr val="008000"/>
                </a:solidFill>
              </a:rPr>
              <a:t>2 </a:t>
            </a:r>
            <a:r>
              <a:rPr lang="en-US" sz="3200">
                <a:solidFill>
                  <a:srgbClr val="008000"/>
                </a:solidFill>
              </a:rPr>
              <a:t>(g)</a:t>
            </a:r>
            <a:r>
              <a:rPr lang="en-US" sz="3200">
                <a:solidFill>
                  <a:srgbClr val="80000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-76200"/>
            <a:ext cx="7467600" cy="1219200"/>
          </a:xfrm>
        </p:spPr>
        <p:txBody>
          <a:bodyPr lIns="90487" tIns="44450" rIns="90487" bIns="44450" anchor="b"/>
          <a:lstStyle/>
          <a:p>
            <a:pPr eaLnBrk="1" hangingPunct="1"/>
            <a: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i="1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  <a:t>Moles : Ideal Gas Law</a:t>
            </a:r>
            <a:b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2800">
                <a:latin typeface="Arial" charset="0"/>
                <a:ea typeface="ＭＳ Ｐゴシック" charset="0"/>
                <a:cs typeface="Arial" charset="0"/>
              </a:rPr>
              <a:t>(Part I: Zinc Calculation Example)</a:t>
            </a:r>
            <a:r>
              <a:rPr lang="en-US" sz="2800" i="1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sz="28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00250"/>
            <a:ext cx="8839200" cy="4324350"/>
          </a:xfrm>
        </p:spPr>
        <p:txBody>
          <a:bodyPr lIns="90487" tIns="44450" rIns="90487" bIns="44450"/>
          <a:lstStyle/>
          <a:p>
            <a:pPr marL="565150" indent="-565150" algn="ctr" eaLnBrk="1" hangingPunct="1">
              <a:lnSpc>
                <a:spcPct val="90000"/>
              </a:lnSpc>
              <a:buFontTx/>
              <a:buNone/>
            </a:pPr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n 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2000" b="1" baseline="-250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(g)</a:t>
            </a:r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 = </a:t>
            </a:r>
            <a:r>
              <a:rPr lang="en-US" sz="36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P</a:t>
            </a:r>
            <a:r>
              <a:rPr lang="en-US" sz="3600">
                <a:solidFill>
                  <a:srgbClr val="3366FF"/>
                </a:solidFill>
                <a:latin typeface="Calibri" charset="0"/>
                <a:ea typeface="ＭＳ Ｐゴシック" charset="0"/>
                <a:cs typeface="ＭＳ Ｐゴシック" charset="0"/>
              </a:rPr>
              <a:t>V</a:t>
            </a:r>
            <a:r>
              <a:rPr lang="en-US" sz="3600">
                <a:solidFill>
                  <a:srgbClr val="3365FB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/ </a:t>
            </a:r>
            <a:r>
              <a:rPr lang="en-US" sz="3600">
                <a:solidFill>
                  <a:srgbClr val="99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</a:t>
            </a:r>
            <a:r>
              <a:rPr lang="en-US" sz="360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T</a:t>
            </a:r>
          </a:p>
          <a:p>
            <a:pPr marL="565150" indent="-565150" algn="ctr" eaLnBrk="1" hangingPunct="1">
              <a:lnSpc>
                <a:spcPct val="90000"/>
              </a:lnSpc>
            </a:pPr>
            <a:endParaRPr lang="en-US" sz="8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65150" indent="-565150">
              <a:lnSpc>
                <a:spcPct val="90000"/>
              </a:lnSpc>
              <a:spcBef>
                <a:spcPct val="0"/>
              </a:spcBef>
            </a:pPr>
            <a:r>
              <a:rPr lang="en-US" sz="2800" b="1">
                <a:latin typeface="Calibri" charset="0"/>
                <a:ea typeface="ＭＳ Ｐゴシック" charset="0"/>
                <a:cs typeface="ＭＳ Ｐゴシック" charset="0"/>
              </a:rPr>
              <a:t>n = moles 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2000" b="1" baseline="-250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(g)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b="1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65150" indent="-565150" eaLnBrk="1" hangingPunct="1">
              <a:lnSpc>
                <a:spcPct val="90000"/>
              </a:lnSpc>
            </a:pP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P 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2000" b="1" baseline="-250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(g)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 = pressure of H</a:t>
            </a:r>
            <a:r>
              <a:rPr lang="en-US" sz="2800" b="1" baseline="-250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(g) in atm (mm 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Hg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b="1">
                <a:solidFill>
                  <a:srgbClr val="963241"/>
                </a:solidFill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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 atm)</a:t>
            </a:r>
          </a:p>
          <a:p>
            <a:pPr marL="565150" indent="-565150" eaLnBrk="1" hangingPunct="1">
              <a:lnSpc>
                <a:spcPct val="90000"/>
              </a:lnSpc>
            </a:pP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P 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2000" b="1" baseline="-250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(g)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 = </a:t>
            </a:r>
            <a:r>
              <a:rPr lang="en-US" sz="2800" b="1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P </a:t>
            </a:r>
            <a:r>
              <a:rPr lang="en-US" sz="2400" b="1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Total </a:t>
            </a:r>
            <a:r>
              <a:rPr lang="en-US" sz="2000" b="1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(barometric)</a:t>
            </a:r>
            <a:r>
              <a:rPr lang="en-US" sz="2800" b="1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  </a:t>
            </a:r>
            <a:r>
              <a:rPr lang="en-US" sz="2800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-</a:t>
            </a:r>
            <a:r>
              <a:rPr lang="en-US" sz="2800" b="1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  P </a:t>
            </a:r>
            <a:r>
              <a:rPr lang="en-US" sz="2000" b="1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2000" b="1" baseline="-25000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000" b="1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O (g)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>
                <a:solidFill>
                  <a:srgbClr val="000090"/>
                </a:solidFill>
                <a:latin typeface="Calibri" charset="0"/>
                <a:ea typeface="ＭＳ Ｐゴシック" charset="0"/>
                <a:cs typeface="ＭＳ Ｐゴシック" charset="0"/>
              </a:rPr>
              <a:t>[</a:t>
            </a:r>
            <a:r>
              <a:rPr lang="en-US" sz="2000" b="1" i="1">
                <a:solidFill>
                  <a:srgbClr val="000090"/>
                </a:solidFill>
                <a:latin typeface="Calibri" charset="0"/>
                <a:ea typeface="ＭＳ Ｐゴシック" charset="0"/>
                <a:cs typeface="ＭＳ Ｐゴシック" charset="0"/>
              </a:rPr>
              <a:t>TABLE</a:t>
            </a:r>
            <a:r>
              <a:rPr lang="en-US" sz="2000" b="1">
                <a:solidFill>
                  <a:srgbClr val="000090"/>
                </a:solidFill>
                <a:latin typeface="Calibri" charset="0"/>
                <a:ea typeface="ＭＳ Ｐゴシック" charset="0"/>
                <a:cs typeface="ＭＳ Ｐゴシック" charset="0"/>
              </a:rPr>
              <a:t>]</a:t>
            </a:r>
            <a:r>
              <a:rPr lang="en-US" sz="2800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 -</a:t>
            </a:r>
            <a:r>
              <a:rPr lang="en-US" sz="2800" b="1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  P </a:t>
            </a:r>
            <a:r>
              <a:rPr lang="en-US" sz="2000" b="1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HCl (g)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sz="2000" b="1">
              <a:solidFill>
                <a:srgbClr val="00009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65150" indent="-565150" eaLnBrk="1" hangingPunct="1">
              <a:lnSpc>
                <a:spcPct val="90000"/>
              </a:lnSpc>
            </a:pPr>
            <a:r>
              <a:rPr lang="en-US" sz="2800" b="1">
                <a:solidFill>
                  <a:srgbClr val="3366FF"/>
                </a:solidFill>
                <a:latin typeface="Calibri" charset="0"/>
                <a:ea typeface="ＭＳ Ｐゴシック" charset="0"/>
                <a:cs typeface="ＭＳ Ｐゴシック" charset="0"/>
              </a:rPr>
              <a:t>V = experimental volume (mL</a:t>
            </a:r>
            <a:r>
              <a:rPr lang="en-US" sz="2800" b="1">
                <a:solidFill>
                  <a:srgbClr val="3366FF"/>
                </a:solidFill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 L)</a:t>
            </a:r>
          </a:p>
          <a:p>
            <a:pPr marL="565150" indent="-565150" eaLnBrk="1" hangingPunct="1">
              <a:lnSpc>
                <a:spcPct val="90000"/>
              </a:lnSpc>
            </a:pPr>
            <a:r>
              <a:rPr lang="en-US" sz="2800" b="1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T = experimental temperature (</a:t>
            </a:r>
            <a:r>
              <a:rPr lang="en-US" sz="2800" b="1" baseline="3000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800" b="1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C </a:t>
            </a:r>
            <a:r>
              <a:rPr lang="en-US" sz="2800" b="1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 K)</a:t>
            </a:r>
            <a:endParaRPr lang="en-US" sz="2800" b="1">
              <a:solidFill>
                <a:srgbClr val="FF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65150" indent="-565150" eaLnBrk="1" hangingPunct="1">
              <a:lnSpc>
                <a:spcPct val="90000"/>
              </a:lnSpc>
              <a:buFontTx/>
              <a:buNone/>
            </a:pPr>
            <a:r>
              <a:rPr lang="en-US" sz="2800" b="1">
                <a:latin typeface="Calibri" charset="0"/>
                <a:ea typeface="ＭＳ Ｐゴシック" charset="0"/>
                <a:cs typeface="ＭＳ Ｐゴシック" charset="0"/>
              </a:rPr>
              <a:t>    </a:t>
            </a:r>
          </a:p>
          <a:p>
            <a:pPr marL="565150" indent="-565150" eaLnBrk="1" hangingPunct="1">
              <a:lnSpc>
                <a:spcPct val="90000"/>
              </a:lnSpc>
              <a:buFontTx/>
              <a:buNone/>
            </a:pPr>
            <a:endParaRPr lang="en-US" sz="2800" b="1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6324" name="Text Box 6"/>
          <p:cNvSpPr txBox="1">
            <a:spLocks noChangeArrowheads="1"/>
          </p:cNvSpPr>
          <p:nvPr/>
        </p:nvSpPr>
        <p:spPr bwMode="auto">
          <a:xfrm>
            <a:off x="1066800" y="1143000"/>
            <a:ext cx="7620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200">
                <a:solidFill>
                  <a:srgbClr val="231E66"/>
                </a:solidFill>
              </a:rPr>
              <a:t>Zn(s) </a:t>
            </a:r>
            <a:r>
              <a:rPr lang="en-US" sz="3200"/>
              <a:t>+ 2HCl(aq) </a:t>
            </a:r>
            <a:r>
              <a:rPr lang="en-US" sz="3200">
                <a:sym typeface="Symbol" charset="0"/>
              </a:rPr>
              <a:t> </a:t>
            </a:r>
            <a:r>
              <a:rPr lang="en-US" sz="3200"/>
              <a:t>ZnCl</a:t>
            </a:r>
            <a:r>
              <a:rPr lang="en-US" sz="3200" baseline="-25000"/>
              <a:t>2</a:t>
            </a:r>
            <a:r>
              <a:rPr lang="en-US" sz="3200"/>
              <a:t>(aq)  + </a:t>
            </a:r>
            <a:r>
              <a:rPr lang="en-US" sz="3200">
                <a:solidFill>
                  <a:srgbClr val="008000"/>
                </a:solidFill>
              </a:rPr>
              <a:t>H</a:t>
            </a:r>
            <a:r>
              <a:rPr lang="en-US" sz="3200" baseline="-25000">
                <a:solidFill>
                  <a:srgbClr val="008000"/>
                </a:solidFill>
              </a:rPr>
              <a:t>2 </a:t>
            </a:r>
            <a:r>
              <a:rPr lang="en-US" sz="3200">
                <a:solidFill>
                  <a:srgbClr val="008000"/>
                </a:solidFill>
              </a:rPr>
              <a:t>(g)</a:t>
            </a:r>
            <a:r>
              <a:rPr lang="en-US" sz="3200">
                <a:solidFill>
                  <a:srgbClr val="800000"/>
                </a:solidFill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743200" y="5486400"/>
            <a:ext cx="5065713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en-US" sz="2800" b="1">
                <a:solidFill>
                  <a:srgbClr val="990000"/>
                </a:solidFill>
                <a:latin typeface="Times" charset="0"/>
              </a:rPr>
              <a:t>R</a:t>
            </a:r>
            <a:r>
              <a:rPr lang="en-US" sz="2800">
                <a:solidFill>
                  <a:srgbClr val="990000"/>
                </a:solidFill>
                <a:latin typeface="Times" charset="0"/>
              </a:rPr>
              <a:t> =</a:t>
            </a:r>
            <a:r>
              <a:rPr lang="en-US" sz="2800" b="1">
                <a:solidFill>
                  <a:srgbClr val="990000"/>
                </a:solidFill>
                <a:latin typeface="Times" charset="0"/>
              </a:rPr>
              <a:t> </a:t>
            </a:r>
            <a:r>
              <a:rPr lang="en-US" sz="2800" b="1">
                <a:solidFill>
                  <a:srgbClr val="7F7F7F"/>
                </a:solidFill>
                <a:latin typeface="Times" charset="0"/>
              </a:rPr>
              <a:t>0.082057338</a:t>
            </a:r>
            <a:r>
              <a:rPr lang="en-US" sz="2800" b="1">
                <a:solidFill>
                  <a:srgbClr val="990000"/>
                </a:solidFill>
                <a:latin typeface="Times" charset="0"/>
              </a:rPr>
              <a:t> </a:t>
            </a:r>
            <a:r>
              <a:rPr lang="en-US" sz="2800">
                <a:solidFill>
                  <a:srgbClr val="990000"/>
                </a:solidFill>
                <a:latin typeface="Times" charset="0"/>
              </a:rPr>
              <a:t>L atm K</a:t>
            </a:r>
            <a:r>
              <a:rPr lang="en-US" sz="2800" baseline="30000">
                <a:solidFill>
                  <a:srgbClr val="990000"/>
                </a:solidFill>
                <a:latin typeface="Times" charset="0"/>
              </a:rPr>
              <a:t>−1</a:t>
            </a:r>
            <a:r>
              <a:rPr lang="en-US" sz="2800">
                <a:solidFill>
                  <a:srgbClr val="990000"/>
                </a:solidFill>
                <a:latin typeface="Times" charset="0"/>
              </a:rPr>
              <a:t> mol</a:t>
            </a:r>
            <a:r>
              <a:rPr lang="en-US" sz="2800" baseline="30000">
                <a:solidFill>
                  <a:srgbClr val="990000"/>
                </a:solidFill>
                <a:latin typeface="Times" charset="0"/>
              </a:rPr>
              <a:t>−1 </a:t>
            </a:r>
            <a:endParaRPr lang="en-US" sz="2800" baseline="30000">
              <a:latin typeface="Times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-76200"/>
            <a:ext cx="7467600" cy="1219200"/>
          </a:xfrm>
        </p:spPr>
        <p:txBody>
          <a:bodyPr lIns="90487" tIns="44450" rIns="90487" bIns="44450" anchor="b"/>
          <a:lstStyle/>
          <a:p>
            <a:pPr eaLnBrk="1" hangingPunct="1"/>
            <a: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i="1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  <a:t>Moles : Ideal Gas Law</a:t>
            </a:r>
            <a:b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2800">
                <a:latin typeface="Arial" charset="0"/>
                <a:ea typeface="ＭＳ Ｐゴシック" charset="0"/>
                <a:cs typeface="Arial" charset="0"/>
              </a:rPr>
              <a:t>(Part I: Zinc Calculation Example)</a:t>
            </a:r>
            <a:r>
              <a:rPr lang="en-US" sz="2800" i="1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sz="28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1" name="Text Box 6"/>
          <p:cNvSpPr txBox="1">
            <a:spLocks noChangeArrowheads="1"/>
          </p:cNvSpPr>
          <p:nvPr/>
        </p:nvSpPr>
        <p:spPr bwMode="auto">
          <a:xfrm>
            <a:off x="1066800" y="1143000"/>
            <a:ext cx="7620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200">
                <a:solidFill>
                  <a:srgbClr val="231E66"/>
                </a:solidFill>
              </a:rPr>
              <a:t>Zn(s) </a:t>
            </a:r>
            <a:r>
              <a:rPr lang="en-US" sz="3200"/>
              <a:t>+ 2HCl(aq) </a:t>
            </a:r>
            <a:r>
              <a:rPr lang="en-US" sz="3200">
                <a:sym typeface="Symbol" charset="0"/>
              </a:rPr>
              <a:t> </a:t>
            </a:r>
            <a:r>
              <a:rPr lang="en-US" sz="3200"/>
              <a:t>ZnCl</a:t>
            </a:r>
            <a:r>
              <a:rPr lang="en-US" sz="3200" baseline="-25000"/>
              <a:t>2</a:t>
            </a:r>
            <a:r>
              <a:rPr lang="en-US" sz="3200"/>
              <a:t>(aq)  + </a:t>
            </a:r>
            <a:r>
              <a:rPr lang="en-US" sz="3200">
                <a:solidFill>
                  <a:srgbClr val="008000"/>
                </a:solidFill>
              </a:rPr>
              <a:t>H</a:t>
            </a:r>
            <a:r>
              <a:rPr lang="en-US" sz="3200" baseline="-25000">
                <a:solidFill>
                  <a:srgbClr val="008000"/>
                </a:solidFill>
              </a:rPr>
              <a:t>2 </a:t>
            </a:r>
            <a:r>
              <a:rPr lang="en-US" sz="3200">
                <a:solidFill>
                  <a:srgbClr val="008000"/>
                </a:solidFill>
              </a:rPr>
              <a:t>(g)</a:t>
            </a:r>
            <a:r>
              <a:rPr lang="en-US" sz="3200">
                <a:solidFill>
                  <a:srgbClr val="800000"/>
                </a:solidFill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152400" y="5724525"/>
            <a:ext cx="4368800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en-US" b="1">
                <a:solidFill>
                  <a:srgbClr val="990000"/>
                </a:solidFill>
                <a:latin typeface="Times" charset="0"/>
              </a:rPr>
              <a:t>R</a:t>
            </a:r>
            <a:r>
              <a:rPr lang="en-US">
                <a:solidFill>
                  <a:srgbClr val="990000"/>
                </a:solidFill>
                <a:latin typeface="Times" charset="0"/>
              </a:rPr>
              <a:t> =</a:t>
            </a:r>
            <a:r>
              <a:rPr lang="en-US" b="1">
                <a:solidFill>
                  <a:srgbClr val="990000"/>
                </a:solidFill>
                <a:latin typeface="Times" charset="0"/>
              </a:rPr>
              <a:t> </a:t>
            </a:r>
            <a:r>
              <a:rPr lang="en-US" b="1">
                <a:solidFill>
                  <a:srgbClr val="7F7F7F"/>
                </a:solidFill>
                <a:latin typeface="Times" charset="0"/>
              </a:rPr>
              <a:t>0.082057338</a:t>
            </a:r>
            <a:r>
              <a:rPr lang="en-US" b="1">
                <a:solidFill>
                  <a:srgbClr val="990000"/>
                </a:solidFill>
                <a:latin typeface="Times" charset="0"/>
              </a:rPr>
              <a:t> </a:t>
            </a:r>
            <a:r>
              <a:rPr lang="en-US">
                <a:solidFill>
                  <a:srgbClr val="990000"/>
                </a:solidFill>
                <a:latin typeface="Times" charset="0"/>
              </a:rPr>
              <a:t>L atm K</a:t>
            </a:r>
            <a:r>
              <a:rPr lang="en-US" baseline="30000">
                <a:solidFill>
                  <a:srgbClr val="990000"/>
                </a:solidFill>
                <a:latin typeface="Times" charset="0"/>
              </a:rPr>
              <a:t>−1</a:t>
            </a:r>
            <a:r>
              <a:rPr lang="en-US">
                <a:solidFill>
                  <a:srgbClr val="990000"/>
                </a:solidFill>
                <a:latin typeface="Times" charset="0"/>
              </a:rPr>
              <a:t> mol</a:t>
            </a:r>
            <a:r>
              <a:rPr lang="en-US" baseline="30000">
                <a:solidFill>
                  <a:srgbClr val="990000"/>
                </a:solidFill>
                <a:latin typeface="Times" charset="0"/>
              </a:rPr>
              <a:t>−1 </a:t>
            </a:r>
            <a:endParaRPr lang="en-US" baseline="30000">
              <a:latin typeface="Times" charset="0"/>
            </a:endParaRPr>
          </a:p>
        </p:txBody>
      </p:sp>
      <p:pic>
        <p:nvPicPr>
          <p:cNvPr id="58373" name="Picture 5" descr="Screen Shot 2018-04-26 at 12.52.1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930400"/>
            <a:ext cx="4106863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4" name="Rectangle 7"/>
          <p:cNvSpPr>
            <a:spLocks noChangeArrowheads="1"/>
          </p:cNvSpPr>
          <p:nvPr/>
        </p:nvSpPr>
        <p:spPr bwMode="auto">
          <a:xfrm>
            <a:off x="1371600" y="2133600"/>
            <a:ext cx="2284413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565150" indent="-565150" algn="ctr">
              <a:lnSpc>
                <a:spcPct val="90000"/>
              </a:lnSpc>
            </a:pPr>
            <a:r>
              <a:rPr lang="en-US"/>
              <a:t>n </a:t>
            </a:r>
            <a:r>
              <a:rPr lang="en-US" sz="1400" b="1">
                <a:solidFill>
                  <a:srgbClr val="006600"/>
                </a:solidFill>
              </a:rPr>
              <a:t>H</a:t>
            </a:r>
            <a:r>
              <a:rPr lang="en-US" sz="1400" b="1" baseline="-25000">
                <a:solidFill>
                  <a:srgbClr val="006600"/>
                </a:solidFill>
              </a:rPr>
              <a:t>2</a:t>
            </a:r>
            <a:r>
              <a:rPr lang="en-US" sz="1400" b="1">
                <a:solidFill>
                  <a:srgbClr val="006600"/>
                </a:solidFill>
              </a:rPr>
              <a:t>(g)</a:t>
            </a:r>
            <a:r>
              <a:rPr lang="en-US"/>
              <a:t> = </a:t>
            </a:r>
            <a:r>
              <a:rPr lang="en-US">
                <a:solidFill>
                  <a:srgbClr val="006600"/>
                </a:solidFill>
              </a:rPr>
              <a:t>P</a:t>
            </a:r>
            <a:r>
              <a:rPr lang="en-US">
                <a:solidFill>
                  <a:srgbClr val="3366FF"/>
                </a:solidFill>
              </a:rPr>
              <a:t>V</a:t>
            </a:r>
            <a:r>
              <a:rPr lang="en-US">
                <a:solidFill>
                  <a:srgbClr val="3365FB"/>
                </a:solidFill>
              </a:rPr>
              <a:t> </a:t>
            </a:r>
            <a:r>
              <a:rPr lang="en-US"/>
              <a:t>/ </a:t>
            </a:r>
            <a:r>
              <a:rPr lang="en-US">
                <a:solidFill>
                  <a:srgbClr val="990000"/>
                </a:solidFill>
              </a:rPr>
              <a:t>R</a:t>
            </a:r>
            <a:r>
              <a:rPr lang="en-US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58375" name="Rectangle 8"/>
          <p:cNvSpPr>
            <a:spLocks noChangeArrowheads="1"/>
          </p:cNvSpPr>
          <p:nvPr/>
        </p:nvSpPr>
        <p:spPr bwMode="auto">
          <a:xfrm>
            <a:off x="304800" y="2665413"/>
            <a:ext cx="4572000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65150" indent="-565150">
              <a:lnSpc>
                <a:spcPct val="90000"/>
              </a:lnSpc>
            </a:pPr>
            <a:r>
              <a:rPr lang="en-US" b="1">
                <a:solidFill>
                  <a:srgbClr val="3366FF"/>
                </a:solidFill>
              </a:rPr>
              <a:t>V = experimental volume (mL</a:t>
            </a:r>
            <a:r>
              <a:rPr lang="en-US" b="1">
                <a:solidFill>
                  <a:srgbClr val="3366FF"/>
                </a:solidFill>
                <a:sym typeface="Symbol" charset="0"/>
              </a:rPr>
              <a:t> L)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96200" y="2895600"/>
            <a:ext cx="914400" cy="230188"/>
          </a:xfrm>
          <a:prstGeom prst="rect">
            <a:avLst/>
          </a:prstGeom>
          <a:solidFill>
            <a:schemeClr val="tx2">
              <a:lumMod val="40000"/>
              <a:lumOff val="60000"/>
              <a:alpha val="42000"/>
            </a:schemeClr>
          </a:solidFill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sz="90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-76200"/>
            <a:ext cx="7467600" cy="1219200"/>
          </a:xfrm>
        </p:spPr>
        <p:txBody>
          <a:bodyPr lIns="90487" tIns="44450" rIns="90487" bIns="44450" anchor="b"/>
          <a:lstStyle/>
          <a:p>
            <a:pPr eaLnBrk="1" hangingPunct="1"/>
            <a: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i="1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  <a:t>Moles : Ideal Gas Law</a:t>
            </a:r>
            <a:b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2800">
                <a:latin typeface="Arial" charset="0"/>
                <a:ea typeface="ＭＳ Ｐゴシック" charset="0"/>
                <a:cs typeface="Arial" charset="0"/>
              </a:rPr>
              <a:t>(Part I: Zinc Calculation Example)</a:t>
            </a:r>
            <a:r>
              <a:rPr lang="en-US" sz="2800" i="1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sz="28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19" name="Text Box 6"/>
          <p:cNvSpPr txBox="1">
            <a:spLocks noChangeArrowheads="1"/>
          </p:cNvSpPr>
          <p:nvPr/>
        </p:nvSpPr>
        <p:spPr bwMode="auto">
          <a:xfrm>
            <a:off x="1066800" y="1143000"/>
            <a:ext cx="7620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200">
                <a:solidFill>
                  <a:srgbClr val="231E66"/>
                </a:solidFill>
              </a:rPr>
              <a:t>Zn(s) </a:t>
            </a:r>
            <a:r>
              <a:rPr lang="en-US" sz="3200"/>
              <a:t>+ 2HCl(aq) </a:t>
            </a:r>
            <a:r>
              <a:rPr lang="en-US" sz="3200">
                <a:sym typeface="Symbol" charset="0"/>
              </a:rPr>
              <a:t> </a:t>
            </a:r>
            <a:r>
              <a:rPr lang="en-US" sz="3200"/>
              <a:t>ZnCl</a:t>
            </a:r>
            <a:r>
              <a:rPr lang="en-US" sz="3200" baseline="-25000"/>
              <a:t>2</a:t>
            </a:r>
            <a:r>
              <a:rPr lang="en-US" sz="3200"/>
              <a:t>(aq)  + </a:t>
            </a:r>
            <a:r>
              <a:rPr lang="en-US" sz="3200">
                <a:solidFill>
                  <a:srgbClr val="008000"/>
                </a:solidFill>
              </a:rPr>
              <a:t>H</a:t>
            </a:r>
            <a:r>
              <a:rPr lang="en-US" sz="3200" baseline="-25000">
                <a:solidFill>
                  <a:srgbClr val="008000"/>
                </a:solidFill>
              </a:rPr>
              <a:t>2 </a:t>
            </a:r>
            <a:r>
              <a:rPr lang="en-US" sz="3200">
                <a:solidFill>
                  <a:srgbClr val="008000"/>
                </a:solidFill>
              </a:rPr>
              <a:t>(g)</a:t>
            </a:r>
            <a:r>
              <a:rPr lang="en-US" sz="3200">
                <a:solidFill>
                  <a:srgbClr val="800000"/>
                </a:solidFill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152400" y="5724525"/>
            <a:ext cx="4368800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en-US" b="1">
                <a:solidFill>
                  <a:srgbClr val="990000"/>
                </a:solidFill>
                <a:latin typeface="Times" charset="0"/>
              </a:rPr>
              <a:t>R</a:t>
            </a:r>
            <a:r>
              <a:rPr lang="en-US">
                <a:solidFill>
                  <a:srgbClr val="990000"/>
                </a:solidFill>
                <a:latin typeface="Times" charset="0"/>
              </a:rPr>
              <a:t> =</a:t>
            </a:r>
            <a:r>
              <a:rPr lang="en-US" b="1">
                <a:solidFill>
                  <a:srgbClr val="990000"/>
                </a:solidFill>
                <a:latin typeface="Times" charset="0"/>
              </a:rPr>
              <a:t> </a:t>
            </a:r>
            <a:r>
              <a:rPr lang="en-US" b="1">
                <a:solidFill>
                  <a:srgbClr val="7F7F7F"/>
                </a:solidFill>
                <a:latin typeface="Times" charset="0"/>
              </a:rPr>
              <a:t>0.082057338</a:t>
            </a:r>
            <a:r>
              <a:rPr lang="en-US" b="1">
                <a:solidFill>
                  <a:srgbClr val="990000"/>
                </a:solidFill>
                <a:latin typeface="Times" charset="0"/>
              </a:rPr>
              <a:t> </a:t>
            </a:r>
            <a:r>
              <a:rPr lang="en-US">
                <a:solidFill>
                  <a:srgbClr val="990000"/>
                </a:solidFill>
                <a:latin typeface="Times" charset="0"/>
              </a:rPr>
              <a:t>L atm K</a:t>
            </a:r>
            <a:r>
              <a:rPr lang="en-US" baseline="30000">
                <a:solidFill>
                  <a:srgbClr val="990000"/>
                </a:solidFill>
                <a:latin typeface="Times" charset="0"/>
              </a:rPr>
              <a:t>−1</a:t>
            </a:r>
            <a:r>
              <a:rPr lang="en-US">
                <a:solidFill>
                  <a:srgbClr val="990000"/>
                </a:solidFill>
                <a:latin typeface="Times" charset="0"/>
              </a:rPr>
              <a:t> mol</a:t>
            </a:r>
            <a:r>
              <a:rPr lang="en-US" baseline="30000">
                <a:solidFill>
                  <a:srgbClr val="990000"/>
                </a:solidFill>
                <a:latin typeface="Times" charset="0"/>
              </a:rPr>
              <a:t>−1 </a:t>
            </a:r>
            <a:endParaRPr lang="en-US" baseline="30000">
              <a:latin typeface="Times" charset="0"/>
            </a:endParaRPr>
          </a:p>
        </p:txBody>
      </p:sp>
      <p:pic>
        <p:nvPicPr>
          <p:cNvPr id="60421" name="Picture 5" descr="Screen Shot 2018-04-26 at 12.52.1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738" y="1930400"/>
            <a:ext cx="4106862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2" name="Rectangle 7"/>
          <p:cNvSpPr>
            <a:spLocks noChangeArrowheads="1"/>
          </p:cNvSpPr>
          <p:nvPr/>
        </p:nvSpPr>
        <p:spPr bwMode="auto">
          <a:xfrm>
            <a:off x="1371600" y="2133600"/>
            <a:ext cx="2284413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565150" indent="-565150" algn="ctr">
              <a:lnSpc>
                <a:spcPct val="90000"/>
              </a:lnSpc>
            </a:pPr>
            <a:r>
              <a:rPr lang="en-US"/>
              <a:t>n </a:t>
            </a:r>
            <a:r>
              <a:rPr lang="en-US" sz="1400" b="1">
                <a:solidFill>
                  <a:srgbClr val="006600"/>
                </a:solidFill>
              </a:rPr>
              <a:t>H</a:t>
            </a:r>
            <a:r>
              <a:rPr lang="en-US" sz="1400" b="1" baseline="-25000">
                <a:solidFill>
                  <a:srgbClr val="006600"/>
                </a:solidFill>
              </a:rPr>
              <a:t>2</a:t>
            </a:r>
            <a:r>
              <a:rPr lang="en-US" sz="1400" b="1">
                <a:solidFill>
                  <a:srgbClr val="006600"/>
                </a:solidFill>
              </a:rPr>
              <a:t>(g)</a:t>
            </a:r>
            <a:r>
              <a:rPr lang="en-US"/>
              <a:t> = </a:t>
            </a:r>
            <a:r>
              <a:rPr lang="en-US">
                <a:solidFill>
                  <a:srgbClr val="006600"/>
                </a:solidFill>
              </a:rPr>
              <a:t>P</a:t>
            </a:r>
            <a:r>
              <a:rPr lang="en-US">
                <a:solidFill>
                  <a:srgbClr val="3366FF"/>
                </a:solidFill>
              </a:rPr>
              <a:t>V</a:t>
            </a:r>
            <a:r>
              <a:rPr lang="en-US">
                <a:solidFill>
                  <a:srgbClr val="3365FB"/>
                </a:solidFill>
              </a:rPr>
              <a:t> </a:t>
            </a:r>
            <a:r>
              <a:rPr lang="en-US"/>
              <a:t>/ </a:t>
            </a:r>
            <a:r>
              <a:rPr lang="en-US">
                <a:solidFill>
                  <a:srgbClr val="990000"/>
                </a:solidFill>
              </a:rPr>
              <a:t>R</a:t>
            </a:r>
            <a:r>
              <a:rPr lang="en-US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60423" name="Rectangle 8"/>
          <p:cNvSpPr>
            <a:spLocks noChangeArrowheads="1"/>
          </p:cNvSpPr>
          <p:nvPr/>
        </p:nvSpPr>
        <p:spPr bwMode="auto">
          <a:xfrm>
            <a:off x="304800" y="2665413"/>
            <a:ext cx="4572000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65150" indent="-565150">
              <a:lnSpc>
                <a:spcPct val="90000"/>
              </a:lnSpc>
            </a:pPr>
            <a:r>
              <a:rPr lang="en-US" b="1">
                <a:solidFill>
                  <a:srgbClr val="3366FF"/>
                </a:solidFill>
              </a:rPr>
              <a:t>V = experimental volume (mL</a:t>
            </a:r>
            <a:r>
              <a:rPr lang="en-US" b="1">
                <a:solidFill>
                  <a:srgbClr val="3366FF"/>
                </a:solidFill>
                <a:sym typeface="Symbol" charset="0"/>
              </a:rPr>
              <a:t> L)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96200" y="2895600"/>
            <a:ext cx="914400" cy="230188"/>
          </a:xfrm>
          <a:prstGeom prst="rect">
            <a:avLst/>
          </a:prstGeom>
          <a:solidFill>
            <a:schemeClr val="tx2">
              <a:lumMod val="40000"/>
              <a:lumOff val="60000"/>
              <a:alpha val="42000"/>
            </a:schemeClr>
          </a:solidFill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sz="900"/>
          </a:p>
        </p:txBody>
      </p:sp>
      <p:sp>
        <p:nvSpPr>
          <p:cNvPr id="60425" name="Rectangle 10"/>
          <p:cNvSpPr>
            <a:spLocks noChangeArrowheads="1"/>
          </p:cNvSpPr>
          <p:nvPr/>
        </p:nvSpPr>
        <p:spPr bwMode="auto">
          <a:xfrm>
            <a:off x="304800" y="3657600"/>
            <a:ext cx="4572000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65150" indent="-565150">
              <a:lnSpc>
                <a:spcPct val="90000"/>
              </a:lnSpc>
            </a:pPr>
            <a:r>
              <a:rPr lang="en-US" b="1">
                <a:solidFill>
                  <a:srgbClr val="FF0000"/>
                </a:solidFill>
              </a:rPr>
              <a:t>T = experimental temperature (</a:t>
            </a:r>
            <a:r>
              <a:rPr lang="en-US" b="1" baseline="30000">
                <a:solidFill>
                  <a:srgbClr val="FF0000"/>
                </a:solidFill>
              </a:rPr>
              <a:t>o</a:t>
            </a:r>
            <a:r>
              <a:rPr lang="en-US" b="1">
                <a:solidFill>
                  <a:srgbClr val="FF0000"/>
                </a:solidFill>
              </a:rPr>
              <a:t>C </a:t>
            </a:r>
            <a:r>
              <a:rPr lang="en-US" b="1">
                <a:solidFill>
                  <a:srgbClr val="FF0000"/>
                </a:solidFill>
                <a:sym typeface="Symbol" charset="0"/>
              </a:rPr>
              <a:t> K)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60426" name="TextBox 11"/>
          <p:cNvSpPr txBox="1">
            <a:spLocks noChangeArrowheads="1"/>
          </p:cNvSpPr>
          <p:nvPr/>
        </p:nvSpPr>
        <p:spPr bwMode="auto">
          <a:xfrm>
            <a:off x="7696200" y="3125788"/>
            <a:ext cx="914400" cy="231775"/>
          </a:xfrm>
          <a:prstGeom prst="rect">
            <a:avLst/>
          </a:prstGeom>
          <a:solidFill>
            <a:srgbClr val="FF0000">
              <a:alpha val="4196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sz="90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-76200"/>
            <a:ext cx="7467600" cy="1219200"/>
          </a:xfrm>
        </p:spPr>
        <p:txBody>
          <a:bodyPr lIns="90487" tIns="44450" rIns="90487" bIns="44450" anchor="b"/>
          <a:lstStyle/>
          <a:p>
            <a:pPr eaLnBrk="1" hangingPunct="1"/>
            <a: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i="1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  <a:t>Moles : Ideal Gas Law</a:t>
            </a:r>
            <a:b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2800">
                <a:latin typeface="Arial" charset="0"/>
                <a:ea typeface="ＭＳ Ｐゴシック" charset="0"/>
                <a:cs typeface="Arial" charset="0"/>
              </a:rPr>
              <a:t>(Part I: Zinc Calculation Example)</a:t>
            </a:r>
            <a:r>
              <a:rPr lang="en-US" sz="2800" i="1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sz="28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2467" name="Text Box 6"/>
          <p:cNvSpPr txBox="1">
            <a:spLocks noChangeArrowheads="1"/>
          </p:cNvSpPr>
          <p:nvPr/>
        </p:nvSpPr>
        <p:spPr bwMode="auto">
          <a:xfrm>
            <a:off x="1066800" y="1143000"/>
            <a:ext cx="7620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200">
                <a:solidFill>
                  <a:srgbClr val="231E66"/>
                </a:solidFill>
              </a:rPr>
              <a:t>Zn(s) </a:t>
            </a:r>
            <a:r>
              <a:rPr lang="en-US" sz="3200"/>
              <a:t>+ 2HCl(aq) </a:t>
            </a:r>
            <a:r>
              <a:rPr lang="en-US" sz="3200">
                <a:sym typeface="Symbol" charset="0"/>
              </a:rPr>
              <a:t> </a:t>
            </a:r>
            <a:r>
              <a:rPr lang="en-US" sz="3200"/>
              <a:t>ZnCl</a:t>
            </a:r>
            <a:r>
              <a:rPr lang="en-US" sz="3200" baseline="-25000"/>
              <a:t>2</a:t>
            </a:r>
            <a:r>
              <a:rPr lang="en-US" sz="3200"/>
              <a:t>(aq)  + </a:t>
            </a:r>
            <a:r>
              <a:rPr lang="en-US" sz="3200">
                <a:solidFill>
                  <a:srgbClr val="008000"/>
                </a:solidFill>
              </a:rPr>
              <a:t>H</a:t>
            </a:r>
            <a:r>
              <a:rPr lang="en-US" sz="3200" baseline="-25000">
                <a:solidFill>
                  <a:srgbClr val="008000"/>
                </a:solidFill>
              </a:rPr>
              <a:t>2 </a:t>
            </a:r>
            <a:r>
              <a:rPr lang="en-US" sz="3200">
                <a:solidFill>
                  <a:srgbClr val="008000"/>
                </a:solidFill>
              </a:rPr>
              <a:t>(g)</a:t>
            </a:r>
            <a:r>
              <a:rPr lang="en-US" sz="3200">
                <a:solidFill>
                  <a:srgbClr val="800000"/>
                </a:solidFill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152400" y="5724525"/>
            <a:ext cx="4368800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en-US" b="1">
                <a:solidFill>
                  <a:srgbClr val="990000"/>
                </a:solidFill>
                <a:latin typeface="Times" charset="0"/>
              </a:rPr>
              <a:t>R</a:t>
            </a:r>
            <a:r>
              <a:rPr lang="en-US">
                <a:solidFill>
                  <a:srgbClr val="990000"/>
                </a:solidFill>
                <a:latin typeface="Times" charset="0"/>
              </a:rPr>
              <a:t> =</a:t>
            </a:r>
            <a:r>
              <a:rPr lang="en-US" b="1">
                <a:solidFill>
                  <a:srgbClr val="990000"/>
                </a:solidFill>
                <a:latin typeface="Times" charset="0"/>
              </a:rPr>
              <a:t> </a:t>
            </a:r>
            <a:r>
              <a:rPr lang="en-US" b="1">
                <a:solidFill>
                  <a:srgbClr val="7F7F7F"/>
                </a:solidFill>
                <a:latin typeface="Times" charset="0"/>
              </a:rPr>
              <a:t>0.082057338</a:t>
            </a:r>
            <a:r>
              <a:rPr lang="en-US" b="1">
                <a:solidFill>
                  <a:srgbClr val="990000"/>
                </a:solidFill>
                <a:latin typeface="Times" charset="0"/>
              </a:rPr>
              <a:t> </a:t>
            </a:r>
            <a:r>
              <a:rPr lang="en-US">
                <a:solidFill>
                  <a:srgbClr val="990000"/>
                </a:solidFill>
                <a:latin typeface="Times" charset="0"/>
              </a:rPr>
              <a:t>L atm K</a:t>
            </a:r>
            <a:r>
              <a:rPr lang="en-US" baseline="30000">
                <a:solidFill>
                  <a:srgbClr val="990000"/>
                </a:solidFill>
                <a:latin typeface="Times" charset="0"/>
              </a:rPr>
              <a:t>−1</a:t>
            </a:r>
            <a:r>
              <a:rPr lang="en-US">
                <a:solidFill>
                  <a:srgbClr val="990000"/>
                </a:solidFill>
                <a:latin typeface="Times" charset="0"/>
              </a:rPr>
              <a:t> mol</a:t>
            </a:r>
            <a:r>
              <a:rPr lang="en-US" baseline="30000">
                <a:solidFill>
                  <a:srgbClr val="990000"/>
                </a:solidFill>
                <a:latin typeface="Times" charset="0"/>
              </a:rPr>
              <a:t>−1 </a:t>
            </a:r>
            <a:endParaRPr lang="en-US" baseline="30000">
              <a:latin typeface="Times" charset="0"/>
            </a:endParaRPr>
          </a:p>
        </p:txBody>
      </p:sp>
      <p:pic>
        <p:nvPicPr>
          <p:cNvPr id="62469" name="Picture 5" descr="Screen Shot 2018-04-26 at 12.52.1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930400"/>
            <a:ext cx="4106863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0" name="Rectangle 7"/>
          <p:cNvSpPr>
            <a:spLocks noChangeArrowheads="1"/>
          </p:cNvSpPr>
          <p:nvPr/>
        </p:nvSpPr>
        <p:spPr bwMode="auto">
          <a:xfrm>
            <a:off x="1371600" y="2133600"/>
            <a:ext cx="2284413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565150" indent="-565150" algn="ctr">
              <a:lnSpc>
                <a:spcPct val="90000"/>
              </a:lnSpc>
            </a:pPr>
            <a:r>
              <a:rPr lang="en-US"/>
              <a:t>n </a:t>
            </a:r>
            <a:r>
              <a:rPr lang="en-US" sz="1400" b="1">
                <a:solidFill>
                  <a:srgbClr val="006600"/>
                </a:solidFill>
              </a:rPr>
              <a:t>H</a:t>
            </a:r>
            <a:r>
              <a:rPr lang="en-US" sz="1400" b="1" baseline="-25000">
                <a:solidFill>
                  <a:srgbClr val="006600"/>
                </a:solidFill>
              </a:rPr>
              <a:t>2</a:t>
            </a:r>
            <a:r>
              <a:rPr lang="en-US" sz="1400" b="1">
                <a:solidFill>
                  <a:srgbClr val="006600"/>
                </a:solidFill>
              </a:rPr>
              <a:t>(g)</a:t>
            </a:r>
            <a:r>
              <a:rPr lang="en-US"/>
              <a:t> = </a:t>
            </a:r>
            <a:r>
              <a:rPr lang="en-US">
                <a:solidFill>
                  <a:srgbClr val="006600"/>
                </a:solidFill>
              </a:rPr>
              <a:t>P</a:t>
            </a:r>
            <a:r>
              <a:rPr lang="en-US">
                <a:solidFill>
                  <a:srgbClr val="3366FF"/>
                </a:solidFill>
              </a:rPr>
              <a:t>V</a:t>
            </a:r>
            <a:r>
              <a:rPr lang="en-US">
                <a:solidFill>
                  <a:srgbClr val="3365FB"/>
                </a:solidFill>
              </a:rPr>
              <a:t> </a:t>
            </a:r>
            <a:r>
              <a:rPr lang="en-US"/>
              <a:t>/ </a:t>
            </a:r>
            <a:r>
              <a:rPr lang="en-US">
                <a:solidFill>
                  <a:srgbClr val="990000"/>
                </a:solidFill>
              </a:rPr>
              <a:t>R</a:t>
            </a:r>
            <a:r>
              <a:rPr lang="en-US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62471" name="Rectangle 8"/>
          <p:cNvSpPr>
            <a:spLocks noChangeArrowheads="1"/>
          </p:cNvSpPr>
          <p:nvPr/>
        </p:nvSpPr>
        <p:spPr bwMode="auto">
          <a:xfrm>
            <a:off x="304800" y="2665413"/>
            <a:ext cx="4572000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65150" indent="-565150">
              <a:lnSpc>
                <a:spcPct val="90000"/>
              </a:lnSpc>
            </a:pPr>
            <a:r>
              <a:rPr lang="en-US" b="1">
                <a:solidFill>
                  <a:srgbClr val="3366FF"/>
                </a:solidFill>
              </a:rPr>
              <a:t>V = experimental volume (mL</a:t>
            </a:r>
            <a:r>
              <a:rPr lang="en-US" b="1">
                <a:solidFill>
                  <a:srgbClr val="3366FF"/>
                </a:solidFill>
                <a:sym typeface="Symbol" charset="0"/>
              </a:rPr>
              <a:t> L)</a:t>
            </a:r>
          </a:p>
        </p:txBody>
      </p:sp>
      <p:sp>
        <p:nvSpPr>
          <p:cNvPr id="62472" name="Rectangle 10"/>
          <p:cNvSpPr>
            <a:spLocks noChangeArrowheads="1"/>
          </p:cNvSpPr>
          <p:nvPr/>
        </p:nvSpPr>
        <p:spPr bwMode="auto">
          <a:xfrm>
            <a:off x="304800" y="4210050"/>
            <a:ext cx="4572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65150" indent="-565150">
              <a:lnSpc>
                <a:spcPct val="90000"/>
              </a:lnSpc>
            </a:pPr>
            <a:r>
              <a:rPr lang="en-US" b="1">
                <a:solidFill>
                  <a:srgbClr val="006600"/>
                </a:solidFill>
              </a:rPr>
              <a:t>P </a:t>
            </a:r>
            <a:r>
              <a:rPr lang="en-US" sz="1800" b="1">
                <a:solidFill>
                  <a:srgbClr val="006600"/>
                </a:solidFill>
              </a:rPr>
              <a:t>H</a:t>
            </a:r>
            <a:r>
              <a:rPr lang="en-US" sz="1800" b="1" baseline="-25000">
                <a:solidFill>
                  <a:srgbClr val="006600"/>
                </a:solidFill>
              </a:rPr>
              <a:t>2</a:t>
            </a:r>
            <a:r>
              <a:rPr lang="en-US" sz="1800" b="1">
                <a:solidFill>
                  <a:srgbClr val="006600"/>
                </a:solidFill>
              </a:rPr>
              <a:t>(g)</a:t>
            </a:r>
            <a:r>
              <a:rPr lang="en-US" b="1">
                <a:solidFill>
                  <a:srgbClr val="006600"/>
                </a:solidFill>
              </a:rPr>
              <a:t> = pressure of H</a:t>
            </a:r>
            <a:r>
              <a:rPr lang="en-US" b="1" baseline="-25000">
                <a:solidFill>
                  <a:srgbClr val="006600"/>
                </a:solidFill>
              </a:rPr>
              <a:t>2</a:t>
            </a:r>
            <a:r>
              <a:rPr lang="en-US" b="1">
                <a:solidFill>
                  <a:srgbClr val="006600"/>
                </a:solidFill>
              </a:rPr>
              <a:t>(g) in atm (mm </a:t>
            </a:r>
            <a:r>
              <a:rPr lang="en-US" sz="1800" b="1">
                <a:solidFill>
                  <a:srgbClr val="006600"/>
                </a:solidFill>
              </a:rPr>
              <a:t>Hg</a:t>
            </a:r>
            <a:r>
              <a:rPr lang="en-US" b="1">
                <a:solidFill>
                  <a:srgbClr val="006600"/>
                </a:solidFill>
              </a:rPr>
              <a:t> </a:t>
            </a:r>
            <a:r>
              <a:rPr lang="en-US" b="1">
                <a:solidFill>
                  <a:srgbClr val="963241"/>
                </a:solidFill>
                <a:sym typeface="Symbol" charset="0"/>
              </a:rPr>
              <a:t></a:t>
            </a:r>
            <a:r>
              <a:rPr lang="en-US" b="1">
                <a:solidFill>
                  <a:srgbClr val="006600"/>
                </a:solidFill>
              </a:rPr>
              <a:t> atm)</a:t>
            </a:r>
          </a:p>
          <a:p>
            <a:pPr marL="565150" indent="-565150">
              <a:lnSpc>
                <a:spcPct val="90000"/>
              </a:lnSpc>
            </a:pPr>
            <a:r>
              <a:rPr lang="en-US" b="1">
                <a:solidFill>
                  <a:srgbClr val="006600"/>
                </a:solidFill>
              </a:rPr>
              <a:t>P </a:t>
            </a:r>
            <a:r>
              <a:rPr lang="en-US" sz="1800" b="1">
                <a:solidFill>
                  <a:srgbClr val="006600"/>
                </a:solidFill>
              </a:rPr>
              <a:t>H</a:t>
            </a:r>
            <a:r>
              <a:rPr lang="en-US" sz="1800" b="1" baseline="-25000">
                <a:solidFill>
                  <a:srgbClr val="006600"/>
                </a:solidFill>
              </a:rPr>
              <a:t>2</a:t>
            </a:r>
            <a:r>
              <a:rPr lang="en-US" sz="1800" b="1">
                <a:solidFill>
                  <a:srgbClr val="006600"/>
                </a:solidFill>
              </a:rPr>
              <a:t>(g)</a:t>
            </a:r>
            <a:r>
              <a:rPr lang="en-US" b="1">
                <a:solidFill>
                  <a:srgbClr val="006600"/>
                </a:solidFill>
              </a:rPr>
              <a:t> = </a:t>
            </a:r>
            <a:r>
              <a:rPr lang="en-US" b="1">
                <a:solidFill>
                  <a:srgbClr val="231E66"/>
                </a:solidFill>
              </a:rPr>
              <a:t>P </a:t>
            </a:r>
            <a:r>
              <a:rPr lang="en-US" sz="2000" b="1">
                <a:solidFill>
                  <a:srgbClr val="231E66"/>
                </a:solidFill>
              </a:rPr>
              <a:t>Total </a:t>
            </a:r>
            <a:r>
              <a:rPr lang="en-US" b="1">
                <a:solidFill>
                  <a:srgbClr val="231E66"/>
                </a:solidFill>
              </a:rPr>
              <a:t>(</a:t>
            </a:r>
            <a:r>
              <a:rPr lang="en-US" sz="1800" b="1">
                <a:solidFill>
                  <a:srgbClr val="231E66"/>
                </a:solidFill>
              </a:rPr>
              <a:t>barometric)</a:t>
            </a:r>
            <a:r>
              <a:rPr lang="en-US" b="1">
                <a:solidFill>
                  <a:srgbClr val="231E66"/>
                </a:solidFill>
              </a:rPr>
              <a:t>  </a:t>
            </a:r>
            <a:r>
              <a:rPr lang="en-US">
                <a:solidFill>
                  <a:srgbClr val="231E66"/>
                </a:solidFill>
              </a:rPr>
              <a:t>-</a:t>
            </a:r>
            <a:r>
              <a:rPr lang="en-US" b="1">
                <a:solidFill>
                  <a:srgbClr val="231E66"/>
                </a:solidFill>
              </a:rPr>
              <a:t>  P </a:t>
            </a:r>
            <a:r>
              <a:rPr lang="en-US" sz="1800" b="1">
                <a:solidFill>
                  <a:srgbClr val="231E66"/>
                </a:solidFill>
              </a:rPr>
              <a:t>H</a:t>
            </a:r>
            <a:r>
              <a:rPr lang="en-US" sz="1800" b="1" baseline="-25000">
                <a:solidFill>
                  <a:srgbClr val="231E66"/>
                </a:solidFill>
              </a:rPr>
              <a:t>2</a:t>
            </a:r>
            <a:r>
              <a:rPr lang="en-US" sz="1800" b="1">
                <a:solidFill>
                  <a:srgbClr val="231E66"/>
                </a:solidFill>
              </a:rPr>
              <a:t>O (g)</a:t>
            </a:r>
            <a:r>
              <a:rPr lang="en-US" b="1">
                <a:solidFill>
                  <a:srgbClr val="006600"/>
                </a:solidFill>
              </a:rPr>
              <a:t> </a:t>
            </a:r>
            <a:r>
              <a:rPr lang="en-US" sz="1800" b="1">
                <a:solidFill>
                  <a:srgbClr val="000090"/>
                </a:solidFill>
              </a:rPr>
              <a:t>[</a:t>
            </a:r>
            <a:r>
              <a:rPr lang="en-US" sz="1800" b="1" i="1">
                <a:solidFill>
                  <a:srgbClr val="000090"/>
                </a:solidFill>
              </a:rPr>
              <a:t>TABLE</a:t>
            </a:r>
            <a:r>
              <a:rPr lang="en-US" sz="1800" b="1">
                <a:solidFill>
                  <a:srgbClr val="000090"/>
                </a:solidFill>
              </a:rPr>
              <a:t>]</a:t>
            </a:r>
            <a:r>
              <a:rPr lang="en-US">
                <a:solidFill>
                  <a:srgbClr val="231E66"/>
                </a:solidFill>
              </a:rPr>
              <a:t> -</a:t>
            </a:r>
            <a:r>
              <a:rPr lang="en-US" b="1">
                <a:solidFill>
                  <a:srgbClr val="231E66"/>
                </a:solidFill>
              </a:rPr>
              <a:t>  P </a:t>
            </a:r>
            <a:r>
              <a:rPr lang="en-US" sz="1800" b="1">
                <a:solidFill>
                  <a:srgbClr val="231E66"/>
                </a:solidFill>
              </a:rPr>
              <a:t>HCl (g)</a:t>
            </a:r>
            <a:r>
              <a:rPr lang="en-US" b="1">
                <a:solidFill>
                  <a:srgbClr val="006600"/>
                </a:solidFill>
              </a:rPr>
              <a:t> </a:t>
            </a:r>
            <a:endParaRPr lang="en-US" sz="1800" b="1">
              <a:solidFill>
                <a:srgbClr val="00009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96200" y="3352800"/>
            <a:ext cx="838200" cy="230188"/>
          </a:xfrm>
          <a:prstGeom prst="rect">
            <a:avLst/>
          </a:prstGeom>
          <a:solidFill>
            <a:schemeClr val="accent4">
              <a:lumMod val="60000"/>
              <a:lumOff val="40000"/>
              <a:alpha val="42000"/>
            </a:schemeClr>
          </a:solidFill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sz="900"/>
          </a:p>
        </p:txBody>
      </p:sp>
      <p:sp>
        <p:nvSpPr>
          <p:cNvPr id="13" name="TextBox 12"/>
          <p:cNvSpPr txBox="1"/>
          <p:nvPr/>
        </p:nvSpPr>
        <p:spPr>
          <a:xfrm>
            <a:off x="8153400" y="3581400"/>
            <a:ext cx="533400" cy="230188"/>
          </a:xfrm>
          <a:prstGeom prst="rect">
            <a:avLst/>
          </a:prstGeom>
          <a:solidFill>
            <a:schemeClr val="accent4">
              <a:lumMod val="60000"/>
              <a:lumOff val="40000"/>
              <a:alpha val="42000"/>
            </a:schemeClr>
          </a:solidFill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sz="900"/>
          </a:p>
        </p:txBody>
      </p:sp>
      <p:sp>
        <p:nvSpPr>
          <p:cNvPr id="14" name="TextBox 13"/>
          <p:cNvSpPr txBox="1"/>
          <p:nvPr/>
        </p:nvSpPr>
        <p:spPr>
          <a:xfrm>
            <a:off x="8153400" y="3808413"/>
            <a:ext cx="533400" cy="230187"/>
          </a:xfrm>
          <a:prstGeom prst="rect">
            <a:avLst/>
          </a:prstGeom>
          <a:solidFill>
            <a:schemeClr val="accent4">
              <a:lumMod val="60000"/>
              <a:lumOff val="40000"/>
              <a:alpha val="42000"/>
            </a:schemeClr>
          </a:solidFill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sz="900"/>
          </a:p>
        </p:txBody>
      </p:sp>
      <p:sp>
        <p:nvSpPr>
          <p:cNvPr id="62476" name="Rectangle 14"/>
          <p:cNvSpPr>
            <a:spLocks noChangeArrowheads="1"/>
          </p:cNvSpPr>
          <p:nvPr/>
        </p:nvSpPr>
        <p:spPr bwMode="auto">
          <a:xfrm>
            <a:off x="304800" y="3429000"/>
            <a:ext cx="4572000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65150" indent="-565150">
              <a:lnSpc>
                <a:spcPct val="90000"/>
              </a:lnSpc>
            </a:pPr>
            <a:r>
              <a:rPr lang="en-US" b="1">
                <a:solidFill>
                  <a:srgbClr val="FF0000"/>
                </a:solidFill>
              </a:rPr>
              <a:t>T = experimental temperature (</a:t>
            </a:r>
            <a:r>
              <a:rPr lang="en-US" b="1" baseline="30000">
                <a:solidFill>
                  <a:srgbClr val="FF0000"/>
                </a:solidFill>
              </a:rPr>
              <a:t>o</a:t>
            </a:r>
            <a:r>
              <a:rPr lang="en-US" b="1">
                <a:solidFill>
                  <a:srgbClr val="FF0000"/>
                </a:solidFill>
              </a:rPr>
              <a:t>C </a:t>
            </a:r>
            <a:r>
              <a:rPr lang="en-US" b="1">
                <a:solidFill>
                  <a:srgbClr val="FF0000"/>
                </a:solidFill>
                <a:sym typeface="Symbol" charset="0"/>
              </a:rPr>
              <a:t> K)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96200" y="2895600"/>
            <a:ext cx="914400" cy="230188"/>
          </a:xfrm>
          <a:prstGeom prst="rect">
            <a:avLst/>
          </a:prstGeom>
          <a:solidFill>
            <a:schemeClr val="tx2">
              <a:lumMod val="40000"/>
              <a:lumOff val="60000"/>
              <a:alpha val="42000"/>
            </a:schemeClr>
          </a:solidFill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sz="900"/>
          </a:p>
        </p:txBody>
      </p:sp>
      <p:sp>
        <p:nvSpPr>
          <p:cNvPr id="62478" name="TextBox 18"/>
          <p:cNvSpPr txBox="1">
            <a:spLocks noChangeArrowheads="1"/>
          </p:cNvSpPr>
          <p:nvPr/>
        </p:nvSpPr>
        <p:spPr bwMode="auto">
          <a:xfrm>
            <a:off x="7696200" y="3125788"/>
            <a:ext cx="914400" cy="231775"/>
          </a:xfrm>
          <a:prstGeom prst="rect">
            <a:avLst/>
          </a:prstGeom>
          <a:solidFill>
            <a:srgbClr val="FF0000">
              <a:alpha val="4196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sz="90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76200"/>
            <a:ext cx="8610600" cy="1219200"/>
          </a:xfrm>
        </p:spPr>
        <p:txBody>
          <a:bodyPr lIns="90487" tIns="44450" rIns="90487" bIns="44450" anchor="b"/>
          <a:lstStyle/>
          <a:p>
            <a:pPr eaLnBrk="1" hangingPunct="1"/>
            <a: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i="1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  <a:t>Moles : Ideal Gas Law</a:t>
            </a:r>
            <a:b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2800">
                <a:latin typeface="Arial" charset="0"/>
                <a:ea typeface="ＭＳ Ｐゴシック" charset="0"/>
                <a:cs typeface="Arial" charset="0"/>
              </a:rPr>
              <a:t>Part I: Hydrogen Calculation, (</a:t>
            </a:r>
            <a:r>
              <a:rPr lang="en-US" sz="2400" i="1">
                <a:latin typeface="Arial" charset="0"/>
                <a:ea typeface="ＭＳ Ｐゴシック" charset="0"/>
                <a:cs typeface="Arial" charset="0"/>
              </a:rPr>
              <a:t>Refer to Form</a:t>
            </a:r>
            <a:r>
              <a:rPr lang="ja-JP" altLang="en-US" sz="2400" i="1">
                <a:latin typeface="Arial" charset="0"/>
                <a:ea typeface="ＭＳ Ｐゴシック" charset="0"/>
                <a:cs typeface="Arial" charset="0"/>
              </a:rPr>
              <a:t>’</a:t>
            </a:r>
            <a:r>
              <a:rPr lang="en-US" sz="2400" i="1">
                <a:latin typeface="Arial" charset="0"/>
                <a:ea typeface="ＭＳ Ｐゴシック" charset="0"/>
                <a:cs typeface="Arial" charset="0"/>
              </a:rPr>
              <a:t>s Data</a:t>
            </a:r>
            <a:r>
              <a:rPr lang="en-US" sz="2800">
                <a:latin typeface="Arial" charset="0"/>
                <a:ea typeface="ＭＳ Ｐゴシック" charset="0"/>
                <a:cs typeface="Arial" charset="0"/>
              </a:rPr>
              <a:t>)</a:t>
            </a:r>
            <a:r>
              <a:rPr lang="en-US" sz="2800" i="1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sz="28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00250"/>
            <a:ext cx="8839200" cy="4324350"/>
          </a:xfrm>
        </p:spPr>
        <p:txBody>
          <a:bodyPr lIns="90487" tIns="44450" rIns="90487" bIns="44450"/>
          <a:lstStyle/>
          <a:p>
            <a:pPr marL="565150" indent="-565150" algn="ctr" eaLnBrk="1" hangingPunct="1">
              <a:lnSpc>
                <a:spcPct val="90000"/>
              </a:lnSpc>
              <a:buFontTx/>
              <a:buNone/>
            </a:pPr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n 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2000" b="1" baseline="-250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(g)</a:t>
            </a:r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 = </a:t>
            </a:r>
            <a:r>
              <a:rPr lang="en-US" sz="36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P</a:t>
            </a:r>
            <a:r>
              <a:rPr lang="en-US" sz="3600">
                <a:solidFill>
                  <a:srgbClr val="3366FF"/>
                </a:solidFill>
                <a:latin typeface="Calibri" charset="0"/>
                <a:ea typeface="ＭＳ Ｐゴシック" charset="0"/>
                <a:cs typeface="ＭＳ Ｐゴシック" charset="0"/>
              </a:rPr>
              <a:t>V</a:t>
            </a:r>
            <a:r>
              <a:rPr lang="en-US" sz="3600">
                <a:solidFill>
                  <a:srgbClr val="3365FB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/ </a:t>
            </a:r>
            <a:r>
              <a:rPr lang="en-US" sz="3600">
                <a:solidFill>
                  <a:srgbClr val="99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</a:t>
            </a:r>
            <a:r>
              <a:rPr lang="en-US" sz="360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T</a:t>
            </a:r>
          </a:p>
          <a:p>
            <a:pPr marL="565150" indent="-565150" algn="ctr" eaLnBrk="1" hangingPunct="1">
              <a:lnSpc>
                <a:spcPct val="90000"/>
              </a:lnSpc>
            </a:pPr>
            <a:endParaRPr lang="en-US" sz="8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65150" indent="-565150">
              <a:lnSpc>
                <a:spcPct val="90000"/>
              </a:lnSpc>
              <a:spcBef>
                <a:spcPct val="0"/>
              </a:spcBef>
            </a:pPr>
            <a:r>
              <a:rPr lang="en-US" sz="2800" b="1">
                <a:latin typeface="Calibri" charset="0"/>
                <a:ea typeface="ＭＳ Ｐゴシック" charset="0"/>
                <a:cs typeface="ＭＳ Ｐゴシック" charset="0"/>
              </a:rPr>
              <a:t>n = moles 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2000" b="1" baseline="-250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(g)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b="1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65150" indent="-565150" eaLnBrk="1" hangingPunct="1">
              <a:lnSpc>
                <a:spcPct val="90000"/>
              </a:lnSpc>
            </a:pP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P 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2000" b="1" baseline="-250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(g)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 = pressure of H</a:t>
            </a:r>
            <a:r>
              <a:rPr lang="en-US" sz="2800" b="1" baseline="-250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(g) in atm (mm 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Hg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b="1">
                <a:solidFill>
                  <a:srgbClr val="963241"/>
                </a:solidFill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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 atm)</a:t>
            </a:r>
          </a:p>
          <a:p>
            <a:pPr marL="565150" indent="-565150" eaLnBrk="1" hangingPunct="1">
              <a:lnSpc>
                <a:spcPct val="90000"/>
              </a:lnSpc>
            </a:pP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P 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2000" b="1" baseline="-250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(g)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 = </a:t>
            </a:r>
            <a:r>
              <a:rPr lang="en-US" sz="2800" b="1">
                <a:solidFill>
                  <a:srgbClr val="660066"/>
                </a:solidFill>
                <a:latin typeface="Calibri" charset="0"/>
                <a:ea typeface="ＭＳ Ｐゴシック" charset="0"/>
                <a:cs typeface="ＭＳ Ｐゴシック" charset="0"/>
              </a:rPr>
              <a:t>29.98</a:t>
            </a:r>
            <a:r>
              <a:rPr lang="en-US" sz="2800" b="1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inches Hg (barometric)</a:t>
            </a:r>
            <a:r>
              <a:rPr lang="en-US" sz="2800" b="1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  </a:t>
            </a:r>
            <a:r>
              <a:rPr lang="en-US" sz="2800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-</a:t>
            </a:r>
            <a:r>
              <a:rPr lang="en-US" sz="2800" b="1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b="1">
                <a:solidFill>
                  <a:srgbClr val="808080"/>
                </a:solidFill>
                <a:latin typeface="Calibri" charset="0"/>
                <a:ea typeface="ＭＳ Ｐゴシック" charset="0"/>
                <a:cs typeface="ＭＳ Ｐゴシック" charset="0"/>
              </a:rPr>
              <a:t>19.8</a:t>
            </a:r>
            <a:r>
              <a:rPr lang="en-US" sz="2800" b="1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mm Hg H</a:t>
            </a:r>
            <a:r>
              <a:rPr lang="en-US" sz="2000" b="1" baseline="-25000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000" b="1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O (g)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>
                <a:solidFill>
                  <a:srgbClr val="000090"/>
                </a:solidFill>
                <a:latin typeface="Calibri" charset="0"/>
                <a:ea typeface="ＭＳ Ｐゴシック" charset="0"/>
                <a:cs typeface="ＭＳ Ｐゴシック" charset="0"/>
              </a:rPr>
              <a:t>[</a:t>
            </a:r>
            <a:r>
              <a:rPr lang="en-US" sz="2000" b="1" i="1">
                <a:solidFill>
                  <a:srgbClr val="000090"/>
                </a:solidFill>
                <a:latin typeface="Calibri" charset="0"/>
                <a:ea typeface="ＭＳ Ｐゴシック" charset="0"/>
                <a:cs typeface="ＭＳ Ｐゴシック" charset="0"/>
              </a:rPr>
              <a:t>TABLE</a:t>
            </a:r>
            <a:r>
              <a:rPr lang="en-US" sz="2000" b="1">
                <a:solidFill>
                  <a:srgbClr val="000090"/>
                </a:solidFill>
                <a:latin typeface="Calibri" charset="0"/>
                <a:ea typeface="ＭＳ Ｐゴシック" charset="0"/>
                <a:cs typeface="ＭＳ Ｐゴシック" charset="0"/>
              </a:rPr>
              <a:t>]</a:t>
            </a:r>
            <a:r>
              <a:rPr lang="en-US" sz="2800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 -</a:t>
            </a:r>
            <a:r>
              <a:rPr lang="en-US" sz="2800" b="1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  P </a:t>
            </a:r>
            <a:r>
              <a:rPr lang="en-US" sz="2000" b="1">
                <a:solidFill>
                  <a:srgbClr val="231E66"/>
                </a:solidFill>
                <a:latin typeface="Calibri" charset="0"/>
                <a:ea typeface="ＭＳ Ｐゴシック" charset="0"/>
                <a:cs typeface="ＭＳ Ｐゴシック" charset="0"/>
              </a:rPr>
              <a:t>HCl (g)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sz="2000" b="1">
              <a:solidFill>
                <a:srgbClr val="00009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65150" indent="-565150" eaLnBrk="1" hangingPunct="1">
              <a:lnSpc>
                <a:spcPct val="90000"/>
              </a:lnSpc>
              <a:buFontTx/>
              <a:buNone/>
            </a:pPr>
            <a:r>
              <a:rPr lang="en-US" sz="2800" b="1">
                <a:latin typeface="Calibri" charset="0"/>
                <a:ea typeface="ＭＳ Ｐゴシック" charset="0"/>
                <a:cs typeface="ＭＳ Ｐゴシック" charset="0"/>
              </a:rPr>
              <a:t>    </a:t>
            </a:r>
          </a:p>
          <a:p>
            <a:pPr marL="565150" indent="-565150" eaLnBrk="1" hangingPunct="1">
              <a:lnSpc>
                <a:spcPct val="90000"/>
              </a:lnSpc>
              <a:buFontTx/>
              <a:buNone/>
            </a:pPr>
            <a:endParaRPr lang="en-US" sz="2800" b="1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4516" name="Text Box 6"/>
          <p:cNvSpPr txBox="1">
            <a:spLocks noChangeArrowheads="1"/>
          </p:cNvSpPr>
          <p:nvPr/>
        </p:nvSpPr>
        <p:spPr bwMode="auto">
          <a:xfrm>
            <a:off x="1066800" y="1143000"/>
            <a:ext cx="7620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200">
                <a:solidFill>
                  <a:srgbClr val="231E66"/>
                </a:solidFill>
              </a:rPr>
              <a:t>Zn(s) </a:t>
            </a:r>
            <a:r>
              <a:rPr lang="en-US" sz="3200"/>
              <a:t>+ 2HCl(aq) </a:t>
            </a:r>
            <a:r>
              <a:rPr lang="en-US" sz="3200">
                <a:sym typeface="Symbol" charset="0"/>
              </a:rPr>
              <a:t> </a:t>
            </a:r>
            <a:r>
              <a:rPr lang="en-US" sz="3200"/>
              <a:t>ZnCl</a:t>
            </a:r>
            <a:r>
              <a:rPr lang="en-US" sz="3200" baseline="-25000"/>
              <a:t>2</a:t>
            </a:r>
            <a:r>
              <a:rPr lang="en-US" sz="3200"/>
              <a:t>(aq)  + </a:t>
            </a:r>
            <a:r>
              <a:rPr lang="en-US" sz="3200">
                <a:solidFill>
                  <a:srgbClr val="008000"/>
                </a:solidFill>
              </a:rPr>
              <a:t>H</a:t>
            </a:r>
            <a:r>
              <a:rPr lang="en-US" sz="3200" baseline="-25000">
                <a:solidFill>
                  <a:srgbClr val="008000"/>
                </a:solidFill>
              </a:rPr>
              <a:t>2 </a:t>
            </a:r>
            <a:r>
              <a:rPr lang="en-US" sz="3200">
                <a:solidFill>
                  <a:srgbClr val="008000"/>
                </a:solidFill>
              </a:rPr>
              <a:t>(g)</a:t>
            </a:r>
            <a:r>
              <a:rPr lang="en-US" sz="3200">
                <a:solidFill>
                  <a:srgbClr val="800000"/>
                </a:solidFill>
              </a:rPr>
              <a:t> </a:t>
            </a:r>
          </a:p>
        </p:txBody>
      </p:sp>
      <p:pic>
        <p:nvPicPr>
          <p:cNvPr id="64517" name="Picture 2" descr="Mg4.jpeg                                                       00002203Chem 120-121                   C0EEE1BD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114800"/>
            <a:ext cx="188595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4518" name="Straight Connector 6"/>
          <p:cNvCxnSpPr>
            <a:cxnSpLocks noChangeShapeType="1"/>
          </p:cNvCxnSpPr>
          <p:nvPr/>
        </p:nvCxnSpPr>
        <p:spPr bwMode="auto">
          <a:xfrm>
            <a:off x="7315200" y="5867400"/>
            <a:ext cx="914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519" name="Straight Connector 9"/>
          <p:cNvCxnSpPr>
            <a:cxnSpLocks noChangeShapeType="1"/>
          </p:cNvCxnSpPr>
          <p:nvPr/>
        </p:nvCxnSpPr>
        <p:spPr bwMode="auto">
          <a:xfrm>
            <a:off x="6934200" y="5180013"/>
            <a:ext cx="1828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520" name="Straight Arrow Connector 11"/>
          <p:cNvCxnSpPr>
            <a:cxnSpLocks noChangeShapeType="1"/>
          </p:cNvCxnSpPr>
          <p:nvPr/>
        </p:nvCxnSpPr>
        <p:spPr bwMode="auto">
          <a:xfrm rot="5400000">
            <a:off x="7848601" y="5867400"/>
            <a:ext cx="13716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521" name="Straight Arrow Connector 13"/>
          <p:cNvCxnSpPr>
            <a:cxnSpLocks noChangeShapeType="1"/>
          </p:cNvCxnSpPr>
          <p:nvPr/>
        </p:nvCxnSpPr>
        <p:spPr bwMode="auto">
          <a:xfrm rot="5400000">
            <a:off x="7507288" y="6210300"/>
            <a:ext cx="684212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522" name="Straight Connector 18"/>
          <p:cNvCxnSpPr>
            <a:cxnSpLocks noChangeShapeType="1"/>
          </p:cNvCxnSpPr>
          <p:nvPr/>
        </p:nvCxnSpPr>
        <p:spPr bwMode="auto">
          <a:xfrm rot="10800000">
            <a:off x="6781800" y="6551613"/>
            <a:ext cx="1828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4523" name="TextBox 19"/>
          <p:cNvSpPr txBox="1">
            <a:spLocks noChangeArrowheads="1"/>
          </p:cNvSpPr>
          <p:nvPr/>
        </p:nvSpPr>
        <p:spPr bwMode="auto">
          <a:xfrm>
            <a:off x="8610600" y="5638800"/>
            <a:ext cx="533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19.2 cm</a:t>
            </a:r>
          </a:p>
        </p:txBody>
      </p:sp>
      <p:sp>
        <p:nvSpPr>
          <p:cNvPr id="64524" name="TextBox 20"/>
          <p:cNvSpPr txBox="1">
            <a:spLocks noChangeArrowheads="1"/>
          </p:cNvSpPr>
          <p:nvPr/>
        </p:nvSpPr>
        <p:spPr bwMode="auto">
          <a:xfrm>
            <a:off x="7924800" y="6019800"/>
            <a:ext cx="533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10.0 cm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81000" y="5715000"/>
            <a:ext cx="5065713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en-US" sz="2800" b="1">
                <a:solidFill>
                  <a:srgbClr val="990000"/>
                </a:solidFill>
                <a:latin typeface="Times" charset="0"/>
              </a:rPr>
              <a:t>R</a:t>
            </a:r>
            <a:r>
              <a:rPr lang="en-US" sz="2800">
                <a:solidFill>
                  <a:srgbClr val="990000"/>
                </a:solidFill>
                <a:latin typeface="Times" charset="0"/>
              </a:rPr>
              <a:t> =</a:t>
            </a:r>
            <a:r>
              <a:rPr lang="en-US" sz="2800" b="1">
                <a:solidFill>
                  <a:srgbClr val="990000"/>
                </a:solidFill>
                <a:latin typeface="Times" charset="0"/>
              </a:rPr>
              <a:t> </a:t>
            </a:r>
            <a:r>
              <a:rPr lang="en-US" sz="2800" b="1">
                <a:solidFill>
                  <a:srgbClr val="7F7F7F"/>
                </a:solidFill>
                <a:latin typeface="Times" charset="0"/>
              </a:rPr>
              <a:t>0.082057338</a:t>
            </a:r>
            <a:r>
              <a:rPr lang="en-US" sz="2800" b="1">
                <a:solidFill>
                  <a:srgbClr val="990000"/>
                </a:solidFill>
                <a:latin typeface="Times" charset="0"/>
              </a:rPr>
              <a:t> </a:t>
            </a:r>
            <a:r>
              <a:rPr lang="en-US" sz="2800">
                <a:solidFill>
                  <a:srgbClr val="990000"/>
                </a:solidFill>
                <a:latin typeface="Times" charset="0"/>
              </a:rPr>
              <a:t>L atm K</a:t>
            </a:r>
            <a:r>
              <a:rPr lang="en-US" sz="2800" baseline="30000">
                <a:solidFill>
                  <a:srgbClr val="990000"/>
                </a:solidFill>
                <a:latin typeface="Times" charset="0"/>
              </a:rPr>
              <a:t>−1</a:t>
            </a:r>
            <a:r>
              <a:rPr lang="en-US" sz="2800">
                <a:solidFill>
                  <a:srgbClr val="990000"/>
                </a:solidFill>
                <a:latin typeface="Times" charset="0"/>
              </a:rPr>
              <a:t> mol</a:t>
            </a:r>
            <a:r>
              <a:rPr lang="en-US" sz="2800" baseline="30000">
                <a:solidFill>
                  <a:srgbClr val="990000"/>
                </a:solidFill>
                <a:latin typeface="Times" charset="0"/>
              </a:rPr>
              <a:t>−1 </a:t>
            </a:r>
            <a:endParaRPr lang="en-US" sz="2800" baseline="30000">
              <a:latin typeface="Times" charset="0"/>
            </a:endParaRPr>
          </a:p>
        </p:txBody>
      </p:sp>
      <p:sp>
        <p:nvSpPr>
          <p:cNvPr id="64526" name="Rectangle 6"/>
          <p:cNvSpPr>
            <a:spLocks noChangeArrowheads="1"/>
          </p:cNvSpPr>
          <p:nvPr/>
        </p:nvSpPr>
        <p:spPr bwMode="auto">
          <a:xfrm>
            <a:off x="3881438" y="4891088"/>
            <a:ext cx="1909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200" b="1">
                <a:solidFill>
                  <a:srgbClr val="231E66"/>
                </a:solidFill>
              </a:rPr>
              <a:t>P HCl (g)</a:t>
            </a:r>
            <a:r>
              <a:rPr lang="en-US" sz="3200" b="1">
                <a:solidFill>
                  <a:srgbClr val="006600"/>
                </a:solidFill>
              </a:rPr>
              <a:t> </a:t>
            </a:r>
            <a:endParaRPr lang="en-US" sz="320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3"/>
          <p:cNvSpPr>
            <a:spLocks noChangeArrowheads="1"/>
          </p:cNvSpPr>
          <p:nvPr/>
        </p:nvSpPr>
        <p:spPr bwMode="auto">
          <a:xfrm>
            <a:off x="304800" y="152400"/>
            <a:ext cx="91440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b="1">
                <a:solidFill>
                  <a:srgbClr val="006600"/>
                </a:solidFill>
              </a:rPr>
              <a:t>P </a:t>
            </a:r>
            <a:r>
              <a:rPr lang="en-US" sz="2000" b="1">
                <a:solidFill>
                  <a:srgbClr val="006600"/>
                </a:solidFill>
              </a:rPr>
              <a:t>H</a:t>
            </a:r>
            <a:r>
              <a:rPr lang="en-US" sz="2000" b="1" baseline="-25000">
                <a:solidFill>
                  <a:srgbClr val="006600"/>
                </a:solidFill>
              </a:rPr>
              <a:t>2</a:t>
            </a:r>
            <a:r>
              <a:rPr lang="en-US" sz="2000" b="1">
                <a:solidFill>
                  <a:srgbClr val="006600"/>
                </a:solidFill>
              </a:rPr>
              <a:t>(g)</a:t>
            </a:r>
            <a:r>
              <a:rPr lang="en-US" sz="2800" b="1">
                <a:solidFill>
                  <a:srgbClr val="006600"/>
                </a:solidFill>
              </a:rPr>
              <a:t> = </a:t>
            </a:r>
            <a:r>
              <a:rPr lang="en-US" sz="2800" b="1">
                <a:solidFill>
                  <a:srgbClr val="231E66"/>
                </a:solidFill>
              </a:rPr>
              <a:t>P </a:t>
            </a:r>
            <a:r>
              <a:rPr lang="en-US" b="1">
                <a:solidFill>
                  <a:srgbClr val="231E66"/>
                </a:solidFill>
              </a:rPr>
              <a:t>Total </a:t>
            </a:r>
            <a:r>
              <a:rPr lang="en-US" sz="2800" b="1">
                <a:solidFill>
                  <a:srgbClr val="231E66"/>
                </a:solidFill>
              </a:rPr>
              <a:t>(</a:t>
            </a:r>
            <a:r>
              <a:rPr lang="en-US" sz="2000" b="1">
                <a:solidFill>
                  <a:srgbClr val="231E66"/>
                </a:solidFill>
              </a:rPr>
              <a:t>barometric)</a:t>
            </a:r>
            <a:r>
              <a:rPr lang="en-US" sz="2800" b="1">
                <a:solidFill>
                  <a:srgbClr val="231E66"/>
                </a:solidFill>
              </a:rPr>
              <a:t>  </a:t>
            </a:r>
            <a:r>
              <a:rPr lang="en-US" sz="2800">
                <a:solidFill>
                  <a:srgbClr val="231E66"/>
                </a:solidFill>
              </a:rPr>
              <a:t>-</a:t>
            </a:r>
            <a:r>
              <a:rPr lang="en-US" sz="2800" b="1">
                <a:solidFill>
                  <a:srgbClr val="231E66"/>
                </a:solidFill>
              </a:rPr>
              <a:t>  P </a:t>
            </a:r>
            <a:r>
              <a:rPr lang="en-US" sz="2000" b="1">
                <a:solidFill>
                  <a:srgbClr val="231E66"/>
                </a:solidFill>
              </a:rPr>
              <a:t>H</a:t>
            </a:r>
            <a:r>
              <a:rPr lang="en-US" sz="2000" b="1" baseline="-25000">
                <a:solidFill>
                  <a:srgbClr val="231E66"/>
                </a:solidFill>
              </a:rPr>
              <a:t>2</a:t>
            </a:r>
            <a:r>
              <a:rPr lang="en-US" sz="2000" b="1">
                <a:solidFill>
                  <a:srgbClr val="231E66"/>
                </a:solidFill>
              </a:rPr>
              <a:t>O (g) </a:t>
            </a:r>
            <a:r>
              <a:rPr lang="en-US" sz="2000" b="1">
                <a:solidFill>
                  <a:srgbClr val="000090"/>
                </a:solidFill>
              </a:rPr>
              <a:t>[</a:t>
            </a:r>
            <a:r>
              <a:rPr lang="en-US" sz="2000" b="1" i="1">
                <a:solidFill>
                  <a:srgbClr val="000090"/>
                </a:solidFill>
              </a:rPr>
              <a:t>TABLE</a:t>
            </a:r>
            <a:r>
              <a:rPr lang="en-US" sz="2000" b="1">
                <a:solidFill>
                  <a:srgbClr val="000090"/>
                </a:solidFill>
              </a:rPr>
              <a:t>] </a:t>
            </a:r>
            <a:r>
              <a:rPr lang="en-US" sz="2800">
                <a:solidFill>
                  <a:srgbClr val="231E66"/>
                </a:solidFill>
              </a:rPr>
              <a:t>- </a:t>
            </a:r>
            <a:r>
              <a:rPr lang="en-US" sz="2800" b="1">
                <a:solidFill>
                  <a:srgbClr val="231E66"/>
                </a:solidFill>
              </a:rPr>
              <a:t>P </a:t>
            </a:r>
            <a:r>
              <a:rPr lang="en-US" sz="2000" b="1">
                <a:solidFill>
                  <a:srgbClr val="231E66"/>
                </a:solidFill>
              </a:rPr>
              <a:t>HCl (g)</a:t>
            </a:r>
            <a:endParaRPr lang="en-US" sz="2000" b="1">
              <a:solidFill>
                <a:srgbClr val="006600"/>
              </a:solidFill>
            </a:endParaRPr>
          </a:p>
        </p:txBody>
      </p:sp>
      <p:sp>
        <p:nvSpPr>
          <p:cNvPr id="66563" name="Text Box 4"/>
          <p:cNvSpPr txBox="1">
            <a:spLocks noChangeArrowheads="1"/>
          </p:cNvSpPr>
          <p:nvPr/>
        </p:nvSpPr>
        <p:spPr bwMode="auto">
          <a:xfrm>
            <a:off x="381000" y="1296988"/>
            <a:ext cx="2743200" cy="449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>
                <a:solidFill>
                  <a:srgbClr val="231E66"/>
                </a:solidFill>
              </a:rPr>
              <a:t>P </a:t>
            </a:r>
            <a:r>
              <a:rPr lang="en-US" b="1">
                <a:solidFill>
                  <a:srgbClr val="231E66"/>
                </a:solidFill>
              </a:rPr>
              <a:t>HCl (g) =</a:t>
            </a:r>
          </a:p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808080"/>
                </a:solidFill>
              </a:rPr>
              <a:t>19.2</a:t>
            </a:r>
            <a:r>
              <a:rPr lang="en-US" sz="2000" b="1">
                <a:solidFill>
                  <a:srgbClr val="231E66"/>
                </a:solidFill>
              </a:rPr>
              <a:t> cm Hg -  </a:t>
            </a:r>
            <a:r>
              <a:rPr lang="en-US" sz="2000" b="1">
                <a:solidFill>
                  <a:srgbClr val="808080"/>
                </a:solidFill>
              </a:rPr>
              <a:t>10.0</a:t>
            </a:r>
            <a:r>
              <a:rPr lang="en-US" sz="2000" b="1">
                <a:solidFill>
                  <a:srgbClr val="231E66"/>
                </a:solidFill>
              </a:rPr>
              <a:t> cm Hg = </a:t>
            </a:r>
            <a:r>
              <a:rPr lang="en-US" sz="2000" b="1">
                <a:solidFill>
                  <a:srgbClr val="808080"/>
                </a:solidFill>
              </a:rPr>
              <a:t>92 </a:t>
            </a:r>
            <a:r>
              <a:rPr lang="en-US" sz="2000" b="1">
                <a:solidFill>
                  <a:srgbClr val="231E66"/>
                </a:solidFill>
              </a:rPr>
              <a:t>mm Hg </a:t>
            </a:r>
            <a:endParaRPr lang="en-US" sz="2000" b="1">
              <a:solidFill>
                <a:srgbClr val="006600"/>
              </a:solidFill>
            </a:endParaRPr>
          </a:p>
          <a:p>
            <a:pPr>
              <a:spcBef>
                <a:spcPct val="50000"/>
              </a:spcBef>
            </a:pPr>
            <a:r>
              <a:rPr lang="en-US" i="1"/>
              <a:t>HCl  Height (mm) ÷ 12.95 </a:t>
            </a:r>
          </a:p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231E66"/>
                </a:solidFill>
              </a:rPr>
              <a:t>= </a:t>
            </a:r>
            <a:r>
              <a:rPr lang="en-US" sz="2000" b="1">
                <a:solidFill>
                  <a:srgbClr val="808080"/>
                </a:solidFill>
              </a:rPr>
              <a:t>7.1 </a:t>
            </a:r>
            <a:r>
              <a:rPr lang="en-US" sz="2000" b="1">
                <a:solidFill>
                  <a:srgbClr val="231E66"/>
                </a:solidFill>
              </a:rPr>
              <a:t>mm Hg </a:t>
            </a:r>
            <a:r>
              <a:rPr lang="en-US" i="1"/>
              <a:t/>
            </a:r>
            <a:br>
              <a:rPr lang="en-US" i="1"/>
            </a:br>
            <a:r>
              <a:rPr lang="en-US" i="1"/>
              <a:t>___________</a:t>
            </a:r>
          </a:p>
          <a:p>
            <a:pPr>
              <a:spcBef>
                <a:spcPct val="50000"/>
              </a:spcBef>
            </a:pPr>
            <a:r>
              <a:rPr lang="en-US" i="1"/>
              <a:t>Density Hg is 12.95 times &gt; density HCl(aq)</a:t>
            </a:r>
            <a:endParaRPr lang="en-US"/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6553200" y="1143000"/>
            <a:ext cx="2286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>
                <a:solidFill>
                  <a:srgbClr val="231E66"/>
                </a:solidFill>
              </a:rPr>
              <a:t>P </a:t>
            </a:r>
            <a:r>
              <a:rPr lang="en-US" b="1">
                <a:solidFill>
                  <a:srgbClr val="231E66"/>
                </a:solidFill>
              </a:rPr>
              <a:t>HCl (g) =</a:t>
            </a:r>
          </a:p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808080"/>
                </a:solidFill>
              </a:rPr>
              <a:t>19.2</a:t>
            </a:r>
            <a:r>
              <a:rPr lang="en-US" sz="2000" b="1">
                <a:solidFill>
                  <a:srgbClr val="231E66"/>
                </a:solidFill>
              </a:rPr>
              <a:t> cm Hg -  </a:t>
            </a:r>
            <a:r>
              <a:rPr lang="en-US" sz="2000" b="1">
                <a:solidFill>
                  <a:srgbClr val="808080"/>
                </a:solidFill>
              </a:rPr>
              <a:t>10.0</a:t>
            </a:r>
            <a:r>
              <a:rPr lang="en-US" sz="2000" b="1">
                <a:solidFill>
                  <a:srgbClr val="231E66"/>
                </a:solidFill>
              </a:rPr>
              <a:t> cm Hg = </a:t>
            </a:r>
            <a:r>
              <a:rPr lang="en-US" sz="2000" b="1">
                <a:solidFill>
                  <a:srgbClr val="808080"/>
                </a:solidFill>
              </a:rPr>
              <a:t>92 </a:t>
            </a:r>
            <a:r>
              <a:rPr lang="en-US" sz="2000" b="1">
                <a:solidFill>
                  <a:srgbClr val="231E66"/>
                </a:solidFill>
              </a:rPr>
              <a:t>mm Hg </a:t>
            </a:r>
            <a:endParaRPr lang="en-US" sz="2000" b="1">
              <a:solidFill>
                <a:srgbClr val="006600"/>
              </a:solidFill>
            </a:endParaRPr>
          </a:p>
          <a:p>
            <a:pPr>
              <a:spcBef>
                <a:spcPct val="50000"/>
              </a:spcBef>
            </a:pPr>
            <a:r>
              <a:rPr lang="en-US" i="1"/>
              <a:t>HCl  Height (mm) x  0.0772</a:t>
            </a:r>
          </a:p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231E66"/>
                </a:solidFill>
              </a:rPr>
              <a:t>= </a:t>
            </a:r>
            <a:r>
              <a:rPr lang="en-US" sz="2000" b="1">
                <a:solidFill>
                  <a:srgbClr val="808080"/>
                </a:solidFill>
              </a:rPr>
              <a:t>7.1 </a:t>
            </a:r>
            <a:r>
              <a:rPr lang="en-US" sz="2000" b="1">
                <a:solidFill>
                  <a:srgbClr val="231E66"/>
                </a:solidFill>
              </a:rPr>
              <a:t>mm Hg </a:t>
            </a:r>
            <a:r>
              <a:rPr lang="en-US" i="1"/>
              <a:t/>
            </a:r>
            <a:br>
              <a:rPr lang="en-US" i="1"/>
            </a:br>
            <a:r>
              <a:rPr lang="en-US" i="1"/>
              <a:t>__________</a:t>
            </a:r>
          </a:p>
          <a:p>
            <a:pPr>
              <a:spcBef>
                <a:spcPct val="50000"/>
              </a:spcBef>
            </a:pPr>
            <a:r>
              <a:rPr lang="en-US" i="1"/>
              <a:t>Density Hg is 12.95 times &gt; density HCl(aq)</a:t>
            </a:r>
            <a:endParaRPr lang="en-US"/>
          </a:p>
        </p:txBody>
      </p:sp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2647950" y="4470400"/>
            <a:ext cx="398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000" i="1"/>
              <a:t>0.772 mm Hg/cm of acid solution </a:t>
            </a:r>
          </a:p>
        </p:txBody>
      </p:sp>
      <p:pic>
        <p:nvPicPr>
          <p:cNvPr id="66566" name="Picture 7" descr="Screen Shot 2018-04-26 at 1.13.0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50" y="1981200"/>
            <a:ext cx="3124200" cy="248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828800" y="152400"/>
            <a:ext cx="5486400" cy="461963"/>
          </a:xfrm>
          <a:prstGeom prst="rect">
            <a:avLst/>
          </a:prstGeom>
          <a:solidFill>
            <a:schemeClr val="bg1">
              <a:lumMod val="75000"/>
              <a:alpha val="77000"/>
            </a:schemeClr>
          </a:solidFill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66568" name="Rectangle 6"/>
          <p:cNvSpPr>
            <a:spLocks noChangeArrowheads="1"/>
          </p:cNvSpPr>
          <p:nvPr/>
        </p:nvSpPr>
        <p:spPr bwMode="auto">
          <a:xfrm>
            <a:off x="3271838" y="1447800"/>
            <a:ext cx="1909762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200" b="1">
                <a:solidFill>
                  <a:srgbClr val="231E66"/>
                </a:solidFill>
              </a:rPr>
              <a:t>P HCl (g)</a:t>
            </a:r>
            <a:r>
              <a:rPr lang="en-US" sz="3200" b="1">
                <a:solidFill>
                  <a:srgbClr val="006600"/>
                </a:solidFill>
              </a:rPr>
              <a:t> </a:t>
            </a:r>
            <a:endParaRPr lang="en-US" sz="32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7" descr="Screen Shot 2018-04-26 at 1.13.0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900" y="3657600"/>
            <a:ext cx="3124200" cy="248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7" name="Rectangle 10"/>
          <p:cNvSpPr>
            <a:spLocks noChangeArrowheads="1"/>
          </p:cNvSpPr>
          <p:nvPr/>
        </p:nvSpPr>
        <p:spPr bwMode="auto">
          <a:xfrm>
            <a:off x="914400" y="304800"/>
            <a:ext cx="7696200" cy="35353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65150" indent="-565150">
              <a:lnSpc>
                <a:spcPct val="90000"/>
              </a:lnSpc>
            </a:pPr>
            <a:r>
              <a:rPr lang="en-US" sz="3200" b="1">
                <a:solidFill>
                  <a:srgbClr val="006600"/>
                </a:solidFill>
              </a:rPr>
              <a:t>P </a:t>
            </a:r>
            <a:r>
              <a:rPr lang="en-US" b="1">
                <a:solidFill>
                  <a:srgbClr val="006600"/>
                </a:solidFill>
              </a:rPr>
              <a:t>H</a:t>
            </a:r>
            <a:r>
              <a:rPr lang="en-US" b="1" baseline="-25000">
                <a:solidFill>
                  <a:srgbClr val="006600"/>
                </a:solidFill>
              </a:rPr>
              <a:t>2</a:t>
            </a:r>
            <a:r>
              <a:rPr lang="en-US" b="1">
                <a:solidFill>
                  <a:srgbClr val="006600"/>
                </a:solidFill>
              </a:rPr>
              <a:t>(g)</a:t>
            </a:r>
            <a:r>
              <a:rPr lang="en-US" sz="3200" b="1">
                <a:solidFill>
                  <a:srgbClr val="006600"/>
                </a:solidFill>
              </a:rPr>
              <a:t> = </a:t>
            </a:r>
            <a:r>
              <a:rPr lang="en-US" sz="3200" b="1">
                <a:solidFill>
                  <a:srgbClr val="660066"/>
                </a:solidFill>
              </a:rPr>
              <a:t>761.5</a:t>
            </a:r>
            <a:r>
              <a:rPr lang="en-US" sz="3200" b="1">
                <a:solidFill>
                  <a:schemeClr val="bg2"/>
                </a:solidFill>
              </a:rPr>
              <a:t> </a:t>
            </a:r>
            <a:r>
              <a:rPr lang="en-US" b="1">
                <a:solidFill>
                  <a:srgbClr val="231E66"/>
                </a:solidFill>
              </a:rPr>
              <a:t>mm Hg </a:t>
            </a:r>
            <a:r>
              <a:rPr lang="en-US" sz="3200" b="1">
                <a:solidFill>
                  <a:srgbClr val="231E66"/>
                </a:solidFill>
              </a:rPr>
              <a:t>(</a:t>
            </a:r>
            <a:r>
              <a:rPr lang="en-US" b="1">
                <a:solidFill>
                  <a:srgbClr val="231E66"/>
                </a:solidFill>
              </a:rPr>
              <a:t>barometric)</a:t>
            </a:r>
            <a:r>
              <a:rPr lang="en-US" sz="3200" b="1">
                <a:solidFill>
                  <a:srgbClr val="231E66"/>
                </a:solidFill>
              </a:rPr>
              <a:t> </a:t>
            </a:r>
          </a:p>
          <a:p>
            <a:pPr marL="565150" indent="-565150">
              <a:lnSpc>
                <a:spcPct val="90000"/>
              </a:lnSpc>
            </a:pPr>
            <a:r>
              <a:rPr lang="en-US" sz="3200" b="1">
                <a:solidFill>
                  <a:srgbClr val="231E66"/>
                </a:solidFill>
              </a:rPr>
              <a:t> </a:t>
            </a:r>
            <a:r>
              <a:rPr lang="en-US" sz="3200">
                <a:solidFill>
                  <a:srgbClr val="231E66"/>
                </a:solidFill>
              </a:rPr>
              <a:t>-</a:t>
            </a:r>
            <a:r>
              <a:rPr lang="en-US" sz="3200" b="1">
                <a:solidFill>
                  <a:srgbClr val="231E66"/>
                </a:solidFill>
              </a:rPr>
              <a:t> </a:t>
            </a:r>
            <a:r>
              <a:rPr lang="en-US" sz="3200" b="1">
                <a:solidFill>
                  <a:srgbClr val="808080"/>
                </a:solidFill>
              </a:rPr>
              <a:t>19.8</a:t>
            </a:r>
            <a:r>
              <a:rPr lang="en-US" sz="3200" b="1">
                <a:solidFill>
                  <a:srgbClr val="231E66"/>
                </a:solidFill>
              </a:rPr>
              <a:t> </a:t>
            </a:r>
            <a:r>
              <a:rPr lang="en-US" b="1">
                <a:solidFill>
                  <a:srgbClr val="231E66"/>
                </a:solidFill>
              </a:rPr>
              <a:t>mm Hg H</a:t>
            </a:r>
            <a:r>
              <a:rPr lang="en-US" b="1" baseline="-25000">
                <a:solidFill>
                  <a:srgbClr val="231E66"/>
                </a:solidFill>
              </a:rPr>
              <a:t>2</a:t>
            </a:r>
            <a:r>
              <a:rPr lang="en-US" b="1">
                <a:solidFill>
                  <a:srgbClr val="231E66"/>
                </a:solidFill>
              </a:rPr>
              <a:t>O (g)</a:t>
            </a:r>
            <a:r>
              <a:rPr lang="en-US" sz="3200" b="1">
                <a:solidFill>
                  <a:srgbClr val="006600"/>
                </a:solidFill>
              </a:rPr>
              <a:t> </a:t>
            </a:r>
            <a:r>
              <a:rPr lang="en-US" sz="3200">
                <a:solidFill>
                  <a:srgbClr val="231E66"/>
                </a:solidFill>
              </a:rPr>
              <a:t>-</a:t>
            </a:r>
            <a:r>
              <a:rPr lang="en-US" sz="3200" b="1">
                <a:solidFill>
                  <a:srgbClr val="231E66"/>
                </a:solidFill>
              </a:rPr>
              <a:t>   </a:t>
            </a:r>
            <a:r>
              <a:rPr lang="en-US" sz="3200" b="1">
                <a:solidFill>
                  <a:srgbClr val="808080"/>
                </a:solidFill>
              </a:rPr>
              <a:t>7.1</a:t>
            </a:r>
            <a:r>
              <a:rPr lang="en-US" sz="4000" b="1">
                <a:solidFill>
                  <a:srgbClr val="231E66"/>
                </a:solidFill>
              </a:rPr>
              <a:t> </a:t>
            </a:r>
            <a:r>
              <a:rPr lang="en-US" b="1">
                <a:solidFill>
                  <a:srgbClr val="231E66"/>
                </a:solidFill>
              </a:rPr>
              <a:t>mm Hg  HCl (g)</a:t>
            </a:r>
            <a:r>
              <a:rPr lang="en-US" sz="3200" b="1">
                <a:solidFill>
                  <a:srgbClr val="006600"/>
                </a:solidFill>
              </a:rPr>
              <a:t> </a:t>
            </a:r>
          </a:p>
          <a:p>
            <a:pPr marL="565150" indent="-565150">
              <a:lnSpc>
                <a:spcPct val="90000"/>
              </a:lnSpc>
            </a:pPr>
            <a:endParaRPr lang="en-US" sz="3200" b="1">
              <a:solidFill>
                <a:srgbClr val="006600"/>
              </a:solidFill>
            </a:endParaRPr>
          </a:p>
          <a:p>
            <a:pPr marL="565150" indent="-565150">
              <a:lnSpc>
                <a:spcPct val="90000"/>
              </a:lnSpc>
            </a:pPr>
            <a:r>
              <a:rPr lang="en-US" b="1">
                <a:solidFill>
                  <a:srgbClr val="006600"/>
                </a:solidFill>
              </a:rPr>
              <a:t>= </a:t>
            </a:r>
            <a:r>
              <a:rPr lang="en-US" sz="3200" b="1">
                <a:solidFill>
                  <a:srgbClr val="006600"/>
                </a:solidFill>
              </a:rPr>
              <a:t>734.6</a:t>
            </a:r>
            <a:r>
              <a:rPr lang="en-US" b="1">
                <a:solidFill>
                  <a:srgbClr val="006600"/>
                </a:solidFill>
              </a:rPr>
              <a:t> </a:t>
            </a:r>
            <a:r>
              <a:rPr lang="en-US" b="1">
                <a:solidFill>
                  <a:srgbClr val="231E66"/>
                </a:solidFill>
              </a:rPr>
              <a:t>mm Hg </a:t>
            </a:r>
          </a:p>
          <a:p>
            <a:pPr marL="565150" indent="-565150">
              <a:lnSpc>
                <a:spcPct val="90000"/>
              </a:lnSpc>
            </a:pPr>
            <a:endParaRPr lang="en-US" b="1">
              <a:solidFill>
                <a:srgbClr val="231E66"/>
              </a:solidFill>
            </a:endParaRPr>
          </a:p>
          <a:p>
            <a:pPr marL="565150" indent="-565150">
              <a:lnSpc>
                <a:spcPct val="90000"/>
              </a:lnSpc>
            </a:pPr>
            <a:r>
              <a:rPr lang="en-US" b="1">
                <a:solidFill>
                  <a:srgbClr val="006600"/>
                </a:solidFill>
              </a:rPr>
              <a:t>= </a:t>
            </a:r>
            <a:r>
              <a:rPr lang="en-US" sz="3200" b="1">
                <a:solidFill>
                  <a:srgbClr val="006600"/>
                </a:solidFill>
              </a:rPr>
              <a:t>734.6</a:t>
            </a:r>
            <a:r>
              <a:rPr lang="en-US" b="1">
                <a:solidFill>
                  <a:srgbClr val="006600"/>
                </a:solidFill>
              </a:rPr>
              <a:t> </a:t>
            </a:r>
            <a:r>
              <a:rPr lang="en-US" b="1">
                <a:solidFill>
                  <a:srgbClr val="231E66"/>
                </a:solidFill>
              </a:rPr>
              <a:t>mm Hg  / </a:t>
            </a:r>
            <a:r>
              <a:rPr lang="en-US" b="1">
                <a:solidFill>
                  <a:srgbClr val="006600"/>
                </a:solidFill>
              </a:rPr>
              <a:t> </a:t>
            </a:r>
            <a:r>
              <a:rPr lang="en-US" sz="3200" b="1">
                <a:solidFill>
                  <a:srgbClr val="006600"/>
                </a:solidFill>
              </a:rPr>
              <a:t>760.0</a:t>
            </a:r>
            <a:r>
              <a:rPr lang="en-US" b="1">
                <a:solidFill>
                  <a:srgbClr val="006600"/>
                </a:solidFill>
              </a:rPr>
              <a:t> </a:t>
            </a:r>
            <a:r>
              <a:rPr lang="en-US" b="1">
                <a:solidFill>
                  <a:srgbClr val="231E66"/>
                </a:solidFill>
              </a:rPr>
              <a:t>mm Hg / 1.000 </a:t>
            </a:r>
            <a:r>
              <a:rPr lang="en-US" b="1">
                <a:solidFill>
                  <a:srgbClr val="006600"/>
                </a:solidFill>
              </a:rPr>
              <a:t>atm</a:t>
            </a:r>
            <a:r>
              <a:rPr lang="en-US" b="1">
                <a:solidFill>
                  <a:srgbClr val="231E66"/>
                </a:solidFill>
              </a:rPr>
              <a:t> </a:t>
            </a:r>
          </a:p>
          <a:p>
            <a:pPr marL="565150" indent="-565150">
              <a:lnSpc>
                <a:spcPct val="90000"/>
              </a:lnSpc>
            </a:pPr>
            <a:endParaRPr lang="en-US" b="1">
              <a:solidFill>
                <a:srgbClr val="231E66"/>
              </a:solidFill>
            </a:endParaRPr>
          </a:p>
          <a:p>
            <a:pPr marL="565150" indent="-565150">
              <a:lnSpc>
                <a:spcPct val="90000"/>
              </a:lnSpc>
            </a:pPr>
            <a:r>
              <a:rPr lang="en-US" sz="3200" b="1">
                <a:solidFill>
                  <a:srgbClr val="006600"/>
                </a:solidFill>
              </a:rPr>
              <a:t>= 0.9666 atm</a:t>
            </a:r>
            <a:endParaRPr lang="en-US" sz="3200" b="1">
              <a:solidFill>
                <a:srgbClr val="00009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-76200"/>
            <a:ext cx="7467600" cy="1219200"/>
          </a:xfrm>
        </p:spPr>
        <p:txBody>
          <a:bodyPr lIns="90487" tIns="44450" rIns="90487" bIns="44450" anchor="b"/>
          <a:lstStyle/>
          <a:p>
            <a:pPr eaLnBrk="1" hangingPunct="1"/>
            <a: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i="1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  <a:t>Moles : Ideal Gas Law</a:t>
            </a:r>
            <a:b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2800" i="1">
                <a:latin typeface="Calibri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2800">
                <a:latin typeface="Arial" charset="0"/>
                <a:ea typeface="ＭＳ Ｐゴシック" charset="0"/>
                <a:cs typeface="Arial" charset="0"/>
              </a:rPr>
              <a:t>Part I: Hydrogen Calculation)</a:t>
            </a:r>
            <a:r>
              <a:rPr lang="en-US" sz="2800" i="1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sz="28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2000250"/>
            <a:ext cx="8839200" cy="4324350"/>
          </a:xfrm>
        </p:spPr>
        <p:txBody>
          <a:bodyPr lIns="90487" tIns="44450" rIns="90487" bIns="44450"/>
          <a:lstStyle/>
          <a:p>
            <a:pPr marL="565150" indent="-565150" eaLnBrk="1" hangingPunct="1">
              <a:lnSpc>
                <a:spcPct val="90000"/>
              </a:lnSpc>
              <a:buFontTx/>
              <a:buNone/>
            </a:pPr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					n 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2000" b="1" baseline="-250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(g)</a:t>
            </a:r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 = </a:t>
            </a:r>
            <a:r>
              <a:rPr lang="en-US" sz="36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P</a:t>
            </a:r>
            <a:r>
              <a:rPr lang="en-US" sz="3600">
                <a:solidFill>
                  <a:srgbClr val="3366FF"/>
                </a:solidFill>
                <a:latin typeface="Calibri" charset="0"/>
                <a:ea typeface="ＭＳ Ｐゴシック" charset="0"/>
                <a:cs typeface="ＭＳ Ｐゴシック" charset="0"/>
              </a:rPr>
              <a:t>V</a:t>
            </a:r>
            <a:r>
              <a:rPr lang="en-US" sz="3600">
                <a:solidFill>
                  <a:srgbClr val="3365FB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/ </a:t>
            </a:r>
            <a:r>
              <a:rPr lang="en-US" sz="3600">
                <a:solidFill>
                  <a:srgbClr val="99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</a:t>
            </a:r>
            <a:r>
              <a:rPr lang="en-US" sz="360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T</a:t>
            </a:r>
          </a:p>
          <a:p>
            <a:pPr marL="565150" indent="-565150" algn="ctr" eaLnBrk="1" hangingPunct="1">
              <a:lnSpc>
                <a:spcPct val="90000"/>
              </a:lnSpc>
            </a:pPr>
            <a:endParaRPr lang="en-US" sz="8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65150" indent="-565150">
              <a:lnSpc>
                <a:spcPct val="90000"/>
              </a:lnSpc>
              <a:spcBef>
                <a:spcPct val="0"/>
              </a:spcBef>
            </a:pPr>
            <a:r>
              <a:rPr lang="en-US" sz="2800" b="1">
                <a:latin typeface="Calibri" charset="0"/>
                <a:ea typeface="ＭＳ Ｐゴシック" charset="0"/>
                <a:cs typeface="ＭＳ Ｐゴシック" charset="0"/>
              </a:rPr>
              <a:t>n = moles 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2000" b="1" baseline="-250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(g)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b="1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65150" indent="-565150" eaLnBrk="1" hangingPunct="1">
              <a:lnSpc>
                <a:spcPct val="90000"/>
              </a:lnSpc>
            </a:pP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P 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2000" b="1" baseline="-250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0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(g)</a:t>
            </a:r>
            <a:r>
              <a:rPr lang="en-US" sz="2800" b="1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 = 0.9666 atm</a:t>
            </a:r>
            <a:endParaRPr lang="en-US" sz="2800" b="1">
              <a:solidFill>
                <a:srgbClr val="00009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65150" indent="-565150" eaLnBrk="1" hangingPunct="1">
              <a:lnSpc>
                <a:spcPct val="90000"/>
              </a:lnSpc>
            </a:pPr>
            <a:r>
              <a:rPr lang="en-US" sz="2800" b="1">
                <a:solidFill>
                  <a:srgbClr val="3366FF"/>
                </a:solidFill>
                <a:latin typeface="Calibri" charset="0"/>
                <a:ea typeface="ＭＳ Ｐゴシック" charset="0"/>
                <a:cs typeface="ＭＳ Ｐゴシック" charset="0"/>
              </a:rPr>
              <a:t>V = 0.0815</a:t>
            </a:r>
            <a:r>
              <a:rPr lang="en-US" sz="2800" b="1">
                <a:solidFill>
                  <a:srgbClr val="3366FF"/>
                </a:solidFill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 L</a:t>
            </a:r>
          </a:p>
          <a:p>
            <a:pPr marL="565150" indent="-565150" eaLnBrk="1" hangingPunct="1">
              <a:lnSpc>
                <a:spcPct val="90000"/>
              </a:lnSpc>
            </a:pPr>
            <a:r>
              <a:rPr lang="en-US" sz="2800" b="1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T = 295.1</a:t>
            </a:r>
            <a:r>
              <a:rPr lang="en-US" sz="2800" b="1">
                <a:solidFill>
                  <a:srgbClr val="80808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b="1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K</a:t>
            </a:r>
            <a:endParaRPr lang="en-US" sz="2800" b="1">
              <a:solidFill>
                <a:srgbClr val="FF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65150" indent="-565150" eaLnBrk="1" hangingPunct="1">
              <a:lnSpc>
                <a:spcPct val="90000"/>
              </a:lnSpc>
              <a:buFontTx/>
              <a:buNone/>
            </a:pPr>
            <a:r>
              <a:rPr lang="en-US" sz="2800" b="1">
                <a:latin typeface="Calibri" charset="0"/>
                <a:ea typeface="ＭＳ Ｐゴシック" charset="0"/>
                <a:cs typeface="ＭＳ Ｐゴシック" charset="0"/>
              </a:rPr>
              <a:t>    </a:t>
            </a:r>
          </a:p>
          <a:p>
            <a:pPr marL="565150" indent="-565150" eaLnBrk="1" hangingPunct="1">
              <a:lnSpc>
                <a:spcPct val="90000"/>
              </a:lnSpc>
              <a:buFontTx/>
              <a:buNone/>
            </a:pPr>
            <a:endParaRPr lang="en-US" sz="2800" b="1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8612" name="Text Box 6"/>
          <p:cNvSpPr txBox="1">
            <a:spLocks noChangeArrowheads="1"/>
          </p:cNvSpPr>
          <p:nvPr/>
        </p:nvSpPr>
        <p:spPr bwMode="auto">
          <a:xfrm>
            <a:off x="1066800" y="1143000"/>
            <a:ext cx="7620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200">
                <a:solidFill>
                  <a:srgbClr val="231E66"/>
                </a:solidFill>
              </a:rPr>
              <a:t>Zn(s) </a:t>
            </a:r>
            <a:r>
              <a:rPr lang="en-US" sz="3200"/>
              <a:t>+ 2HCl(aq) </a:t>
            </a:r>
            <a:r>
              <a:rPr lang="en-US" sz="3200">
                <a:sym typeface="Symbol" charset="0"/>
              </a:rPr>
              <a:t> </a:t>
            </a:r>
            <a:r>
              <a:rPr lang="en-US" sz="3200"/>
              <a:t>ZnCl</a:t>
            </a:r>
            <a:r>
              <a:rPr lang="en-US" sz="3200" baseline="-25000"/>
              <a:t>2</a:t>
            </a:r>
            <a:r>
              <a:rPr lang="en-US" sz="3200"/>
              <a:t>(aq)  + </a:t>
            </a:r>
            <a:r>
              <a:rPr lang="en-US" sz="3200">
                <a:solidFill>
                  <a:srgbClr val="008000"/>
                </a:solidFill>
              </a:rPr>
              <a:t>H</a:t>
            </a:r>
            <a:r>
              <a:rPr lang="en-US" sz="3200" baseline="-25000">
                <a:solidFill>
                  <a:srgbClr val="008000"/>
                </a:solidFill>
              </a:rPr>
              <a:t>2 </a:t>
            </a:r>
            <a:r>
              <a:rPr lang="en-US" sz="3200">
                <a:solidFill>
                  <a:srgbClr val="008000"/>
                </a:solidFill>
              </a:rPr>
              <a:t>(g)</a:t>
            </a:r>
            <a:r>
              <a:rPr lang="en-US" sz="3200">
                <a:solidFill>
                  <a:srgbClr val="800000"/>
                </a:solidFill>
              </a:rPr>
              <a:t> 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304800" y="4800600"/>
            <a:ext cx="43481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1">
                <a:solidFill>
                  <a:srgbClr val="990000"/>
                </a:solidFill>
              </a:rPr>
              <a:t>R</a:t>
            </a:r>
            <a:r>
              <a:rPr lang="en-US" sz="2800">
                <a:solidFill>
                  <a:srgbClr val="990000"/>
                </a:solidFill>
              </a:rPr>
              <a:t> =</a:t>
            </a:r>
            <a:r>
              <a:rPr lang="en-US" sz="2800" b="1">
                <a:solidFill>
                  <a:srgbClr val="990000"/>
                </a:solidFill>
              </a:rPr>
              <a:t> </a:t>
            </a:r>
            <a:r>
              <a:rPr lang="en-US" sz="2800" b="1"/>
              <a:t>0.08206</a:t>
            </a:r>
            <a:r>
              <a:rPr lang="en-US" sz="2800" b="1">
                <a:solidFill>
                  <a:srgbClr val="990000"/>
                </a:solidFill>
              </a:rPr>
              <a:t> </a:t>
            </a:r>
            <a:r>
              <a:rPr lang="en-US" sz="2800">
                <a:solidFill>
                  <a:srgbClr val="990000"/>
                </a:solidFill>
              </a:rPr>
              <a:t>L atm K</a:t>
            </a:r>
            <a:r>
              <a:rPr lang="en-US" sz="2800" baseline="30000">
                <a:solidFill>
                  <a:srgbClr val="990000"/>
                </a:solidFill>
              </a:rPr>
              <a:t>−1</a:t>
            </a:r>
            <a:r>
              <a:rPr lang="en-US" sz="2800">
                <a:solidFill>
                  <a:srgbClr val="990000"/>
                </a:solidFill>
              </a:rPr>
              <a:t> mol</a:t>
            </a:r>
            <a:r>
              <a:rPr lang="en-US" sz="2800" baseline="30000">
                <a:solidFill>
                  <a:srgbClr val="990000"/>
                </a:solidFill>
              </a:rPr>
              <a:t>−1 </a:t>
            </a:r>
            <a:endParaRPr lang="en-US" sz="2800" baseline="3000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209800" y="5757863"/>
            <a:ext cx="6470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 0.00325 </a:t>
            </a:r>
            <a:r>
              <a:rPr lang="en-US" b="1"/>
              <a:t>moles </a:t>
            </a:r>
            <a:r>
              <a:rPr lang="en-US" sz="1800" b="1">
                <a:solidFill>
                  <a:srgbClr val="006600"/>
                </a:solidFill>
              </a:rPr>
              <a:t>H</a:t>
            </a:r>
            <a:r>
              <a:rPr lang="en-US" sz="1800" b="1" baseline="-25000">
                <a:solidFill>
                  <a:srgbClr val="006600"/>
                </a:solidFill>
              </a:rPr>
              <a:t>2</a:t>
            </a:r>
            <a:r>
              <a:rPr lang="en-US" sz="1800" b="1">
                <a:solidFill>
                  <a:srgbClr val="006600"/>
                </a:solidFill>
              </a:rPr>
              <a:t>(g) </a:t>
            </a:r>
            <a:r>
              <a:rPr lang="en-US"/>
              <a:t>= </a:t>
            </a:r>
            <a:r>
              <a:rPr lang="en-US" sz="2800"/>
              <a:t>0.00325</a:t>
            </a:r>
            <a:r>
              <a:rPr lang="en-US"/>
              <a:t> </a:t>
            </a:r>
            <a:r>
              <a:rPr lang="en-US" b="1"/>
              <a:t>moles </a:t>
            </a:r>
            <a:r>
              <a:rPr lang="en-US" sz="1800" b="1">
                <a:solidFill>
                  <a:srgbClr val="231E66"/>
                </a:solidFill>
              </a:rPr>
              <a:t>Zn(s) </a:t>
            </a:r>
            <a:r>
              <a:rPr lang="en-US" sz="1800" b="1">
                <a:solidFill>
                  <a:srgbClr val="006600"/>
                </a:solidFill>
              </a:rPr>
              <a:t> </a:t>
            </a:r>
            <a:r>
              <a:rPr lang="en-US"/>
              <a:t> </a:t>
            </a:r>
          </a:p>
        </p:txBody>
      </p:sp>
      <p:sp>
        <p:nvSpPr>
          <p:cNvPr id="68615" name="Rectangle 15"/>
          <p:cNvSpPr>
            <a:spLocks noChangeArrowheads="1"/>
          </p:cNvSpPr>
          <p:nvPr/>
        </p:nvSpPr>
        <p:spPr bwMode="auto">
          <a:xfrm>
            <a:off x="555625" y="5638800"/>
            <a:ext cx="17843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/>
              <a:t>n </a:t>
            </a:r>
            <a:r>
              <a:rPr lang="en-US" b="1">
                <a:solidFill>
                  <a:srgbClr val="006600"/>
                </a:solidFill>
              </a:rPr>
              <a:t>H</a:t>
            </a:r>
            <a:r>
              <a:rPr lang="en-US" b="1" baseline="-25000">
                <a:solidFill>
                  <a:srgbClr val="006600"/>
                </a:solidFill>
              </a:rPr>
              <a:t>2</a:t>
            </a:r>
            <a:r>
              <a:rPr lang="en-US" b="1">
                <a:solidFill>
                  <a:srgbClr val="006600"/>
                </a:solidFill>
              </a:rPr>
              <a:t>(g)</a:t>
            </a:r>
            <a:r>
              <a:rPr lang="en-US" sz="4000"/>
              <a:t> = 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  <p:bldP spid="13" grpId="0"/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153400" cy="1219200"/>
          </a:xfrm>
        </p:spPr>
        <p:txBody>
          <a:bodyPr lIns="90487" tIns="44450" rIns="90487" bIns="44450" anchor="b"/>
          <a:lstStyle/>
          <a:p>
            <a:pPr eaLnBrk="1" hangingPunct="1"/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>% Error</a:t>
            </a:r>
            <a:br>
              <a:rPr lang="en-US" i="1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200" i="1">
                <a:latin typeface="Calibri" charset="0"/>
                <a:ea typeface="ＭＳ Ｐゴシック" charset="0"/>
                <a:cs typeface="ＭＳ Ｐゴシック" charset="0"/>
              </a:rPr>
              <a:t>Theoretical Mass Zinc vs. Experimental</a:t>
            </a:r>
            <a:br>
              <a:rPr lang="en-US" sz="3200" i="1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200" i="1">
                <a:latin typeface="Calibri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2400">
                <a:latin typeface="Arial" charset="0"/>
                <a:ea typeface="ＭＳ Ｐゴシック" charset="0"/>
                <a:cs typeface="Arial" charset="0"/>
              </a:rPr>
              <a:t>Part I: Calculation)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839200" cy="4324350"/>
          </a:xfrm>
        </p:spPr>
        <p:txBody>
          <a:bodyPr lIns="90487" tIns="44450" rIns="90487" bIns="44450"/>
          <a:lstStyle/>
          <a:p>
            <a:pPr marL="565150" indent="-565150" algn="ctr" eaLnBrk="1" hangingPunct="1">
              <a:lnSpc>
                <a:spcPct val="90000"/>
              </a:lnSpc>
            </a:pPr>
            <a:endParaRPr lang="en-US" sz="800">
              <a:solidFill>
                <a:srgbClr val="660066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65150" indent="-565150" eaLnBrk="1" hangingPunct="1">
              <a:lnSpc>
                <a:spcPct val="90000"/>
              </a:lnSpc>
              <a:buFontTx/>
              <a:buNone/>
            </a:pPr>
            <a:r>
              <a:rPr lang="en-US" sz="2800" b="1">
                <a:solidFill>
                  <a:srgbClr val="660066"/>
                </a:solidFill>
                <a:latin typeface="Calibri" charset="0"/>
                <a:ea typeface="ＭＳ Ｐゴシック" charset="0"/>
                <a:cs typeface="ＭＳ Ｐゴシック" charset="0"/>
              </a:rPr>
              <a:t>   </a:t>
            </a:r>
          </a:p>
        </p:txBody>
      </p:sp>
      <p:sp>
        <p:nvSpPr>
          <p:cNvPr id="70660" name="Text Box 6"/>
          <p:cNvSpPr txBox="1">
            <a:spLocks noChangeArrowheads="1"/>
          </p:cNvSpPr>
          <p:nvPr/>
        </p:nvSpPr>
        <p:spPr bwMode="auto">
          <a:xfrm>
            <a:off x="838200" y="1600200"/>
            <a:ext cx="7620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200">
                <a:solidFill>
                  <a:srgbClr val="231E66"/>
                </a:solidFill>
              </a:rPr>
              <a:t>Zn(s) </a:t>
            </a:r>
            <a:r>
              <a:rPr lang="en-US" sz="3200"/>
              <a:t>+ 2HCl(aq) </a:t>
            </a:r>
            <a:r>
              <a:rPr lang="en-US" sz="3200">
                <a:sym typeface="Symbol" charset="0"/>
              </a:rPr>
              <a:t> </a:t>
            </a:r>
            <a:r>
              <a:rPr lang="en-US" sz="3200"/>
              <a:t>ZnCl</a:t>
            </a:r>
            <a:r>
              <a:rPr lang="en-US" sz="3200" baseline="-25000"/>
              <a:t>2</a:t>
            </a:r>
            <a:r>
              <a:rPr lang="en-US" sz="3200"/>
              <a:t>(aq)  + </a:t>
            </a:r>
            <a:r>
              <a:rPr lang="en-US" sz="3200">
                <a:solidFill>
                  <a:srgbClr val="008000"/>
                </a:solidFill>
              </a:rPr>
              <a:t>H</a:t>
            </a:r>
            <a:r>
              <a:rPr lang="en-US" sz="3200" baseline="-25000">
                <a:solidFill>
                  <a:srgbClr val="008000"/>
                </a:solidFill>
              </a:rPr>
              <a:t>2 </a:t>
            </a:r>
            <a:r>
              <a:rPr lang="en-US" sz="3200">
                <a:solidFill>
                  <a:srgbClr val="008000"/>
                </a:solidFill>
              </a:rPr>
              <a:t>(g)</a:t>
            </a:r>
            <a:r>
              <a:rPr lang="en-US" sz="3200">
                <a:solidFill>
                  <a:srgbClr val="800000"/>
                </a:solidFill>
              </a:rPr>
              <a:t> </a:t>
            </a:r>
          </a:p>
        </p:txBody>
      </p:sp>
      <p:sp>
        <p:nvSpPr>
          <p:cNvPr id="70661" name="Rectangle 12"/>
          <p:cNvSpPr>
            <a:spLocks noChangeArrowheads="1"/>
          </p:cNvSpPr>
          <p:nvPr/>
        </p:nvSpPr>
        <p:spPr bwMode="auto">
          <a:xfrm>
            <a:off x="1668463" y="3429000"/>
            <a:ext cx="72263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b="1"/>
              <a:t>experimental grams </a:t>
            </a:r>
            <a:r>
              <a:rPr lang="en-US" sz="1800" b="1">
                <a:solidFill>
                  <a:srgbClr val="231E66"/>
                </a:solidFill>
              </a:rPr>
              <a:t>Zn(s)</a:t>
            </a:r>
            <a:r>
              <a:rPr lang="en-US" sz="1800" b="1">
                <a:solidFill>
                  <a:srgbClr val="006600"/>
                </a:solidFill>
              </a:rPr>
              <a:t> </a:t>
            </a:r>
            <a:r>
              <a:rPr lang="en-US" b="1"/>
              <a:t>- theoretical grams </a:t>
            </a:r>
            <a:r>
              <a:rPr lang="en-US" sz="1800" b="1">
                <a:solidFill>
                  <a:srgbClr val="231E66"/>
                </a:solidFill>
              </a:rPr>
              <a:t>Zn(s)</a:t>
            </a:r>
            <a:r>
              <a:rPr lang="en-US" sz="1800" b="1">
                <a:solidFill>
                  <a:srgbClr val="006600"/>
                </a:solidFill>
              </a:rPr>
              <a:t>  </a:t>
            </a:r>
            <a:endParaRPr lang="en-US"/>
          </a:p>
          <a:p>
            <a:pPr algn="ctr" eaLnBrk="0" hangingPunct="0"/>
            <a:r>
              <a:rPr lang="en-US" sz="800" b="1"/>
              <a:t>_________________________________________________________________________________________________________--________________</a:t>
            </a:r>
          </a:p>
          <a:p>
            <a:pPr algn="ctr" eaLnBrk="0" hangingPunct="0"/>
            <a:r>
              <a:rPr lang="en-US" b="1"/>
              <a:t>theoretical grams </a:t>
            </a:r>
            <a:r>
              <a:rPr lang="en-US" sz="1800" b="1">
                <a:solidFill>
                  <a:srgbClr val="231E66"/>
                </a:solidFill>
              </a:rPr>
              <a:t>Zn(s)</a:t>
            </a:r>
            <a:r>
              <a:rPr lang="en-US" sz="1800" b="1">
                <a:solidFill>
                  <a:srgbClr val="006600"/>
                </a:solidFill>
              </a:rPr>
              <a:t> </a:t>
            </a:r>
            <a:endParaRPr lang="en-US"/>
          </a:p>
        </p:txBody>
      </p:sp>
      <p:sp>
        <p:nvSpPr>
          <p:cNvPr id="70662" name="Rectangle 13"/>
          <p:cNvSpPr>
            <a:spLocks noChangeArrowheads="1"/>
          </p:cNvSpPr>
          <p:nvPr/>
        </p:nvSpPr>
        <p:spPr bwMode="auto">
          <a:xfrm>
            <a:off x="0" y="3741738"/>
            <a:ext cx="15795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>
                <a:solidFill>
                  <a:srgbClr val="963241"/>
                </a:solidFill>
                <a:sym typeface="Symbol" charset="0"/>
              </a:rPr>
              <a:t>% Error = </a:t>
            </a:r>
            <a:endParaRPr lang="en-US"/>
          </a:p>
          <a:p>
            <a:pPr eaLnBrk="0" hangingPunct="0"/>
            <a:r>
              <a:rPr lang="en-US" b="1">
                <a:solidFill>
                  <a:srgbClr val="963241"/>
                </a:solidFill>
                <a:sym typeface="Symbol" charset="0"/>
              </a:rPr>
              <a:t> </a:t>
            </a:r>
            <a:endParaRPr lang="en-US"/>
          </a:p>
        </p:txBody>
      </p:sp>
      <p:sp>
        <p:nvSpPr>
          <p:cNvPr id="70663" name="Rectangle 13"/>
          <p:cNvSpPr>
            <a:spLocks noChangeArrowheads="1"/>
          </p:cNvSpPr>
          <p:nvPr/>
        </p:nvSpPr>
        <p:spPr bwMode="auto">
          <a:xfrm>
            <a:off x="2895600" y="4800600"/>
            <a:ext cx="4175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800" b="1">
                <a:solidFill>
                  <a:srgbClr val="006600"/>
                </a:solidFill>
              </a:rPr>
              <a:t> </a:t>
            </a:r>
            <a:r>
              <a:rPr lang="en-US" b="1">
                <a:solidFill>
                  <a:srgbClr val="963241"/>
                </a:solidFill>
                <a:sym typeface="Symbol" charset="0"/>
              </a:rPr>
              <a:t>= </a:t>
            </a:r>
            <a:endParaRPr lang="en-US"/>
          </a:p>
        </p:txBody>
      </p:sp>
      <p:sp>
        <p:nvSpPr>
          <p:cNvPr id="70664" name="Rectangle 12"/>
          <p:cNvSpPr>
            <a:spLocks noChangeArrowheads="1"/>
          </p:cNvSpPr>
          <p:nvPr/>
        </p:nvSpPr>
        <p:spPr bwMode="auto">
          <a:xfrm>
            <a:off x="3429000" y="4495800"/>
            <a:ext cx="309403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>
                <a:solidFill>
                  <a:srgbClr val="660066"/>
                </a:solidFill>
              </a:rPr>
              <a:t>0.213</a:t>
            </a:r>
            <a:r>
              <a:rPr lang="en-US"/>
              <a:t> </a:t>
            </a:r>
            <a:r>
              <a:rPr lang="en-US" b="1"/>
              <a:t>g - </a:t>
            </a:r>
            <a:r>
              <a:rPr lang="en-US" b="1">
                <a:solidFill>
                  <a:srgbClr val="963241"/>
                </a:solidFill>
                <a:sym typeface="Symbol" charset="0"/>
              </a:rPr>
              <a:t>0.21 </a:t>
            </a:r>
            <a:r>
              <a:rPr lang="en-US" b="1"/>
              <a:t>g </a:t>
            </a:r>
          </a:p>
          <a:p>
            <a:pPr algn="ctr" eaLnBrk="0" hangingPunct="0"/>
            <a:r>
              <a:rPr lang="en-US" sz="800" b="1"/>
              <a:t>___________________________________________________</a:t>
            </a:r>
          </a:p>
          <a:p>
            <a:pPr algn="ctr" eaLnBrk="0" hangingPunct="0"/>
            <a:r>
              <a:rPr lang="en-US" b="1">
                <a:solidFill>
                  <a:srgbClr val="963241"/>
                </a:solidFill>
                <a:sym typeface="Symbol" charset="0"/>
              </a:rPr>
              <a:t>		0.21 </a:t>
            </a:r>
            <a:r>
              <a:rPr lang="en-US" b="1"/>
              <a:t>g </a:t>
            </a:r>
            <a:endParaRPr lang="en-US"/>
          </a:p>
        </p:txBody>
      </p:sp>
      <p:sp>
        <p:nvSpPr>
          <p:cNvPr id="70665" name="Rectangle 13"/>
          <p:cNvSpPr>
            <a:spLocks noChangeArrowheads="1"/>
          </p:cNvSpPr>
          <p:nvPr/>
        </p:nvSpPr>
        <p:spPr bwMode="auto">
          <a:xfrm>
            <a:off x="2590800" y="2971800"/>
            <a:ext cx="60182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800" b="1">
                <a:solidFill>
                  <a:srgbClr val="006600"/>
                </a:solidFill>
              </a:rPr>
              <a:t> </a:t>
            </a:r>
            <a:r>
              <a:rPr lang="en-US" b="1">
                <a:solidFill>
                  <a:srgbClr val="660066"/>
                </a:solidFill>
                <a:sym typeface="Symbol" charset="0"/>
              </a:rPr>
              <a:t>= 0.00325 </a:t>
            </a:r>
            <a:r>
              <a:rPr lang="en-US" b="1"/>
              <a:t>moles </a:t>
            </a:r>
            <a:r>
              <a:rPr lang="en-US" sz="1800" b="1">
                <a:solidFill>
                  <a:srgbClr val="231E66"/>
                </a:solidFill>
              </a:rPr>
              <a:t>Zn(s)</a:t>
            </a:r>
            <a:r>
              <a:rPr lang="en-US" sz="1800" b="1">
                <a:solidFill>
                  <a:srgbClr val="006600"/>
                </a:solidFill>
              </a:rPr>
              <a:t> </a:t>
            </a:r>
            <a:r>
              <a:rPr lang="en-US" b="1"/>
              <a:t>x </a:t>
            </a:r>
            <a:r>
              <a:rPr lang="en-US"/>
              <a:t>65.37 g/mol </a:t>
            </a:r>
            <a:r>
              <a:rPr lang="en-US" sz="1800" b="1">
                <a:solidFill>
                  <a:srgbClr val="231E66"/>
                </a:solidFill>
              </a:rPr>
              <a:t>Zn(s)</a:t>
            </a:r>
            <a:endParaRPr lang="en-US" sz="1800"/>
          </a:p>
        </p:txBody>
      </p:sp>
      <p:sp>
        <p:nvSpPr>
          <p:cNvPr id="70666" name="TextBox 14"/>
          <p:cNvSpPr txBox="1">
            <a:spLocks noChangeArrowheads="1"/>
          </p:cNvSpPr>
          <p:nvPr/>
        </p:nvSpPr>
        <p:spPr bwMode="auto">
          <a:xfrm>
            <a:off x="7961313" y="3733800"/>
            <a:ext cx="8778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x 100</a:t>
            </a:r>
          </a:p>
        </p:txBody>
      </p:sp>
      <p:sp>
        <p:nvSpPr>
          <p:cNvPr id="70667" name="TextBox 15"/>
          <p:cNvSpPr txBox="1">
            <a:spLocks noChangeArrowheads="1"/>
          </p:cNvSpPr>
          <p:nvPr/>
        </p:nvSpPr>
        <p:spPr bwMode="auto">
          <a:xfrm>
            <a:off x="6084888" y="4724400"/>
            <a:ext cx="8778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x 100</a:t>
            </a:r>
          </a:p>
        </p:txBody>
      </p:sp>
      <p:sp>
        <p:nvSpPr>
          <p:cNvPr id="70668" name="Rectangle 13"/>
          <p:cNvSpPr>
            <a:spLocks noChangeArrowheads="1"/>
          </p:cNvSpPr>
          <p:nvPr/>
        </p:nvSpPr>
        <p:spPr bwMode="auto">
          <a:xfrm>
            <a:off x="2895600" y="5791200"/>
            <a:ext cx="15573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800" b="1">
                <a:solidFill>
                  <a:srgbClr val="006600"/>
                </a:solidFill>
              </a:rPr>
              <a:t> </a:t>
            </a:r>
            <a:r>
              <a:rPr lang="en-US" b="1">
                <a:solidFill>
                  <a:srgbClr val="963241"/>
                </a:solidFill>
                <a:sym typeface="Symbol" charset="0"/>
              </a:rPr>
              <a:t>=    1.4 % </a:t>
            </a:r>
            <a:endParaRPr lang="en-US"/>
          </a:p>
        </p:txBody>
      </p:sp>
      <p:sp>
        <p:nvSpPr>
          <p:cNvPr id="70669" name="Rectangle 11"/>
          <p:cNvSpPr>
            <a:spLocks noChangeArrowheads="1"/>
          </p:cNvSpPr>
          <p:nvPr/>
        </p:nvSpPr>
        <p:spPr bwMode="auto">
          <a:xfrm>
            <a:off x="1295400" y="2438400"/>
            <a:ext cx="6858000" cy="461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/>
              <a:t>mass (g) </a:t>
            </a:r>
            <a:r>
              <a:rPr lang="en-US" sz="1800" b="1">
                <a:solidFill>
                  <a:srgbClr val="231E66"/>
                </a:solidFill>
              </a:rPr>
              <a:t>Zn(s)</a:t>
            </a:r>
            <a:r>
              <a:rPr lang="en-US" b="1">
                <a:solidFill>
                  <a:srgbClr val="231E66"/>
                </a:solidFill>
              </a:rPr>
              <a:t> </a:t>
            </a:r>
            <a:r>
              <a:rPr lang="en-US" b="1"/>
              <a:t>  = mol </a:t>
            </a:r>
            <a:r>
              <a:rPr lang="en-US" b="1">
                <a:solidFill>
                  <a:srgbClr val="231E66"/>
                </a:solidFill>
              </a:rPr>
              <a:t>Zn(s)</a:t>
            </a:r>
            <a:r>
              <a:rPr lang="en-US" b="1"/>
              <a:t>  x Molar Mass </a:t>
            </a:r>
            <a:r>
              <a:rPr lang="en-US" sz="1800" b="1">
                <a:solidFill>
                  <a:srgbClr val="231E66"/>
                </a:solidFill>
              </a:rPr>
              <a:t>Zn(s)</a:t>
            </a:r>
            <a:endParaRPr lang="en-US"/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304800" y="6253163"/>
            <a:ext cx="8915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dirty="0"/>
              <a:t>Bring completed Report Forms to Dr. R. to get Mg(s) sample(s).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7" tIns="44450" rIns="90487" bIns="44450" anchor="b"/>
          <a:lstStyle/>
          <a:p>
            <a:pPr eaLnBrk="1" hangingPunct="1"/>
            <a:r>
              <a:rPr lang="en-US" sz="4000" i="1">
                <a:latin typeface="Calibri" charset="0"/>
                <a:ea typeface="ＭＳ Ｐゴシック" charset="0"/>
                <a:cs typeface="ＭＳ Ｐゴシック" charset="0"/>
              </a:rPr>
              <a:t>Molar Mass of any Gas </a:t>
            </a:r>
            <a:br>
              <a:rPr lang="en-US" sz="4000" i="1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2800" i="1">
                <a:latin typeface="Calibri" charset="0"/>
                <a:ea typeface="ＭＳ Ｐゴシック" charset="0"/>
                <a:cs typeface="ＭＳ Ｐゴシック" charset="0"/>
              </a:rPr>
              <a:t>(Hydrogen for example)</a:t>
            </a:r>
            <a:endParaRPr lang="en-US" sz="28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1828800"/>
            <a:ext cx="7772400" cy="4419600"/>
          </a:xfrm>
        </p:spPr>
        <p:txBody>
          <a:bodyPr lIns="90487" tIns="44450" rIns="90487" bIns="44450"/>
          <a:lstStyle/>
          <a:p>
            <a:pPr eaLnBrk="1" hangingPunct="1">
              <a:lnSpc>
                <a:spcPct val="90000"/>
              </a:lnSpc>
            </a:pPr>
            <a: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  <a:t>PV  =  </a:t>
            </a:r>
            <a:r>
              <a:rPr lang="en-US" sz="2800">
                <a:solidFill>
                  <a:srgbClr val="963241"/>
                </a:solidFill>
                <a:latin typeface="Calibri" charset="0"/>
                <a:ea typeface="ＭＳ Ｐゴシック" charset="0"/>
                <a:cs typeface="ＭＳ Ｐゴシック" charset="0"/>
              </a:rPr>
              <a:t>n</a:t>
            </a:r>
            <a:r>
              <a:rPr lang="en-US"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  <a:t>RT</a:t>
            </a:r>
          </a:p>
          <a:p>
            <a:pPr eaLnBrk="1" hangingPunct="1">
              <a:lnSpc>
                <a:spcPct val="90000"/>
              </a:lnSpc>
            </a:pPr>
            <a:r>
              <a:rPr lang="en-US" sz="2800">
                <a:solidFill>
                  <a:srgbClr val="963241"/>
                </a:solidFill>
                <a:latin typeface="Calibri" charset="0"/>
                <a:ea typeface="ＭＳ Ｐゴシック" charset="0"/>
                <a:cs typeface="ＭＳ Ｐゴシック" charset="0"/>
              </a:rPr>
              <a:t>n</a:t>
            </a:r>
            <a:r>
              <a:rPr lang="en-US" sz="2800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  <a:t>= g of gas/ </a:t>
            </a:r>
            <a:r>
              <a:rPr lang="en-US" sz="28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MM </a:t>
            </a:r>
            <a:r>
              <a:rPr lang="en-US" sz="2800" baseline="-250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gas</a:t>
            </a:r>
            <a: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  <a:t> [</a:t>
            </a:r>
            <a:r>
              <a:rPr lang="en-US" sz="28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MM </a:t>
            </a:r>
            <a:r>
              <a:rPr lang="en-US" sz="2800" baseline="-250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gas</a:t>
            </a:r>
            <a: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  <a:t> = g/mol]</a:t>
            </a:r>
          </a:p>
          <a:p>
            <a:pPr eaLnBrk="1" hangingPunct="1">
              <a:lnSpc>
                <a:spcPct val="90000"/>
              </a:lnSpc>
            </a:pPr>
            <a: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  <a:t>PV  = (g of gas/ </a:t>
            </a:r>
            <a:r>
              <a:rPr lang="en-US" sz="28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MM </a:t>
            </a:r>
            <a:r>
              <a:rPr lang="en-US" sz="2800" baseline="-250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gas</a:t>
            </a:r>
            <a: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  <a:t>)RT</a:t>
            </a:r>
          </a:p>
          <a:p>
            <a:pPr eaLnBrk="1" hangingPunct="1">
              <a:lnSpc>
                <a:spcPct val="90000"/>
              </a:lnSpc>
            </a:pPr>
            <a:r>
              <a:rPr lang="en-US" sz="28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MM </a:t>
            </a:r>
            <a:r>
              <a:rPr lang="en-US" sz="2800" baseline="-250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gas</a:t>
            </a:r>
            <a: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  <a:t> = g of gas/V (RT/P)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i="1">
                <a:solidFill>
                  <a:srgbClr val="FF6600"/>
                </a:solidFill>
                <a:latin typeface="Calibri" charset="0"/>
                <a:ea typeface="ＭＳ Ｐゴシック" charset="0"/>
                <a:cs typeface="ＭＳ Ｐゴシック" charset="0"/>
              </a:rPr>
              <a:t>Density of gas </a:t>
            </a:r>
            <a:endParaRPr lang="en-US" sz="2400" i="1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MM </a:t>
            </a:r>
            <a:r>
              <a:rPr lang="en-US" sz="2800" baseline="-250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gas</a:t>
            </a:r>
            <a: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  <a:t> = </a:t>
            </a:r>
            <a:r>
              <a:rPr lang="en-US" sz="2800">
                <a:solidFill>
                  <a:srgbClr val="FF6600"/>
                </a:solidFill>
                <a:latin typeface="Calibri" charset="0"/>
                <a:ea typeface="ＭＳ Ｐゴシック" charset="0"/>
                <a:cs typeface="ＭＳ Ｐゴシック" charset="0"/>
              </a:rPr>
              <a:t>g of gas</a:t>
            </a:r>
            <a: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  <a:t>/</a:t>
            </a:r>
            <a:r>
              <a:rPr lang="en-US" sz="2800">
                <a:solidFill>
                  <a:srgbClr val="FF6600"/>
                </a:solidFill>
                <a:latin typeface="Calibri" charset="0"/>
                <a:ea typeface="ＭＳ Ｐゴシック" charset="0"/>
                <a:cs typeface="ＭＳ Ｐゴシック" charset="0"/>
              </a:rPr>
              <a:t>V</a:t>
            </a:r>
            <a: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  <a:t> (RT/P)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MM </a:t>
            </a:r>
            <a:r>
              <a:rPr lang="en-US" sz="2800" baseline="-25000">
                <a:solidFill>
                  <a:srgbClr val="006600"/>
                </a:solidFill>
                <a:latin typeface="Calibri" charset="0"/>
                <a:ea typeface="ＭＳ Ｐゴシック" charset="0"/>
                <a:cs typeface="ＭＳ Ｐゴシック" charset="0"/>
              </a:rPr>
              <a:t>gas</a:t>
            </a:r>
            <a: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  <a:t> = </a:t>
            </a:r>
            <a:r>
              <a:rPr lang="en-US" sz="2800">
                <a:solidFill>
                  <a:srgbClr val="FF6600"/>
                </a:solidFill>
                <a:latin typeface="Calibri" charset="0"/>
                <a:ea typeface="ＭＳ Ｐゴシック" charset="0"/>
                <a:cs typeface="ＭＳ Ｐゴシック" charset="0"/>
              </a:rPr>
              <a:t>density of gas </a:t>
            </a:r>
            <a: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  <a:t>(RT/P)</a:t>
            </a:r>
            <a:endParaRPr lang="en-US" sz="2000">
              <a:latin typeface="Arial" charset="0"/>
              <a:ea typeface="ＭＳ Ｐゴシック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8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800">
              <a:solidFill>
                <a:srgbClr val="0066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8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72708" name="Picture 3" descr="Screen Shot 2016-03-18 at 4.57.0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257800"/>
            <a:ext cx="36957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9" name="TextBox 4"/>
          <p:cNvSpPr txBox="1">
            <a:spLocks noChangeArrowheads="1"/>
          </p:cNvSpPr>
          <p:nvPr/>
        </p:nvSpPr>
        <p:spPr bwMode="auto">
          <a:xfrm>
            <a:off x="838200" y="5181600"/>
            <a:ext cx="1295400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sz="800"/>
          </a:p>
        </p:txBody>
      </p:sp>
      <p:sp>
        <p:nvSpPr>
          <p:cNvPr id="72710" name="TextBox 5"/>
          <p:cNvSpPr txBox="1">
            <a:spLocks noChangeArrowheads="1"/>
          </p:cNvSpPr>
          <p:nvPr/>
        </p:nvSpPr>
        <p:spPr bwMode="auto">
          <a:xfrm>
            <a:off x="3352800" y="6324600"/>
            <a:ext cx="1295400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sz="80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>
          <a:xfrm>
            <a:off x="762000" y="76200"/>
            <a:ext cx="7772400" cy="1143000"/>
          </a:xfrm>
        </p:spPr>
        <p:txBody>
          <a:bodyPr/>
          <a:lstStyle/>
          <a:p>
            <a:r>
              <a:rPr lang="en-US" sz="4000">
                <a:latin typeface="Calibri" charset="0"/>
                <a:ea typeface="ＭＳ Ｐゴシック" charset="0"/>
                <a:cs typeface="ＭＳ Ｐゴシック" charset="0"/>
              </a:rPr>
              <a:t>(Part II) Magnesium</a:t>
            </a:r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>
          <a:xfrm>
            <a:off x="685800" y="914400"/>
            <a:ext cx="8458200" cy="4114800"/>
          </a:xfrm>
        </p:spPr>
        <p:txBody>
          <a:bodyPr/>
          <a:lstStyle/>
          <a:p>
            <a:pPr>
              <a:buFont typeface="Arial" charset="0"/>
              <a:buNone/>
            </a:pPr>
            <a:endParaRPr lang="en-US" sz="280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sz="280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Mole Calculations:</a:t>
            </a:r>
          </a:p>
          <a:p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Stoichiometry Calculation</a:t>
            </a:r>
          </a:p>
          <a:p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Ideal Gas Law Calculations</a:t>
            </a:r>
          </a:p>
          <a:p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Comparison (% Error)</a:t>
            </a:r>
          </a:p>
          <a:p>
            <a:endParaRPr lang="en-US" sz="2800">
              <a:latin typeface="Calibri" charset="0"/>
              <a:ea typeface="ＭＳ Ｐゴシック" charset="0"/>
              <a:cs typeface="ＭＳ Ｐゴシック" charset="0"/>
            </a:endParaRPr>
          </a:p>
          <a:p>
            <a:endParaRPr lang="en-US" sz="280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8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4756" name="Text Box 6"/>
          <p:cNvSpPr txBox="1">
            <a:spLocks noChangeArrowheads="1"/>
          </p:cNvSpPr>
          <p:nvPr/>
        </p:nvSpPr>
        <p:spPr bwMode="auto">
          <a:xfrm>
            <a:off x="838200" y="1143000"/>
            <a:ext cx="7620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200">
                <a:solidFill>
                  <a:srgbClr val="231E66"/>
                </a:solidFill>
              </a:rPr>
              <a:t>Mg(s) </a:t>
            </a:r>
            <a:r>
              <a:rPr lang="en-US" sz="3200"/>
              <a:t>+ 2HCl(aq) </a:t>
            </a:r>
            <a:r>
              <a:rPr lang="en-US" sz="3200">
                <a:sym typeface="Symbol" charset="0"/>
              </a:rPr>
              <a:t>  Mg</a:t>
            </a:r>
            <a:r>
              <a:rPr lang="en-US" sz="3200"/>
              <a:t>Cl</a:t>
            </a:r>
            <a:r>
              <a:rPr lang="en-US" sz="3200" baseline="-25000"/>
              <a:t>2</a:t>
            </a:r>
            <a:r>
              <a:rPr lang="en-US" sz="3200"/>
              <a:t>(aq)  + </a:t>
            </a:r>
            <a:r>
              <a:rPr lang="en-US" sz="3200">
                <a:solidFill>
                  <a:srgbClr val="008000"/>
                </a:solidFill>
              </a:rPr>
              <a:t>H</a:t>
            </a:r>
            <a:r>
              <a:rPr lang="en-US" sz="3200" baseline="-25000">
                <a:solidFill>
                  <a:srgbClr val="008000"/>
                </a:solidFill>
              </a:rPr>
              <a:t>2 </a:t>
            </a:r>
            <a:r>
              <a:rPr lang="en-US" sz="3200">
                <a:solidFill>
                  <a:srgbClr val="008000"/>
                </a:solidFill>
              </a:rPr>
              <a:t>(g)</a:t>
            </a:r>
            <a:r>
              <a:rPr lang="en-US" sz="3200">
                <a:solidFill>
                  <a:srgbClr val="800000"/>
                </a:solidFill>
              </a:rPr>
              <a:t> </a:t>
            </a:r>
          </a:p>
        </p:txBody>
      </p:sp>
      <p:sp>
        <p:nvSpPr>
          <p:cNvPr id="74757" name="Rectangle 5"/>
          <p:cNvSpPr>
            <a:spLocks noChangeArrowheads="1"/>
          </p:cNvSpPr>
          <p:nvPr/>
        </p:nvSpPr>
        <p:spPr bwMode="auto">
          <a:xfrm>
            <a:off x="479425" y="3581400"/>
            <a:ext cx="43434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/>
              <a:t>Get equipment from stockroom and complete data acquisition for Part II. </a:t>
            </a:r>
          </a:p>
          <a:p>
            <a:r>
              <a:rPr lang="en-US"/>
              <a:t/>
            </a:r>
            <a:br>
              <a:rPr lang="en-US"/>
            </a:br>
            <a:r>
              <a:rPr lang="en-US"/>
              <a:t>Have individual Report Forms checked before leaving lab today. </a:t>
            </a:r>
          </a:p>
        </p:txBody>
      </p:sp>
      <p:pic>
        <p:nvPicPr>
          <p:cNvPr id="74758" name="Picture 6" descr="Screen Shot 2018-04-26 at 1.47.5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825" y="1816100"/>
            <a:ext cx="4092575" cy="504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95236</TotalTime>
  <Words>1557</Words>
  <Application>Microsoft Macintosh PowerPoint</Application>
  <PresentationFormat>On-screen Show (4:3)</PresentationFormat>
  <Paragraphs>245</Paragraphs>
  <Slides>30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Office Theme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Background Ideal Gas Law</vt:lpstr>
      <vt:lpstr>Standard Conditions Temperature, Pressure &amp; Moles</vt:lpstr>
      <vt:lpstr>PowerPoint Presentation</vt:lpstr>
      <vt:lpstr>Ideal Gas Law Simulator   </vt:lpstr>
      <vt:lpstr>Hydrogen &amp; the Ideal Gas Law</vt:lpstr>
      <vt:lpstr>Total Pressure: Sum of the Partial Pressures</vt:lpstr>
      <vt:lpstr>PowerPoint Presentation</vt:lpstr>
      <vt:lpstr>Ideal Gas Law:   Moles / Avogadro’s Law</vt:lpstr>
      <vt:lpstr>PowerPoint Presentation</vt:lpstr>
      <vt:lpstr>Stoichiometry Moles Hydrogen / Mass of Zinc  (Part I: Zinc Calculation)</vt:lpstr>
      <vt:lpstr>Zinc Example Calculation</vt:lpstr>
      <vt:lpstr>  Moles : Ideal Gas Law (Part I: Zinc Calculation Example) </vt:lpstr>
      <vt:lpstr>  Moles : Ideal Gas Law (Part I: Zinc Calculation Example) </vt:lpstr>
      <vt:lpstr>  Moles : Ideal Gas Law (Part I: Zinc Calculation Example) </vt:lpstr>
      <vt:lpstr>  Moles : Ideal Gas Law (Part I: Zinc Calculation Example) </vt:lpstr>
      <vt:lpstr>  Moles : Ideal Gas Law Part I: Hydrogen Calculation, (Refer to Form’s Data) </vt:lpstr>
      <vt:lpstr>PowerPoint Presentation</vt:lpstr>
      <vt:lpstr>PowerPoint Presentation</vt:lpstr>
      <vt:lpstr>  Moles : Ideal Gas Law (Part I: Hydrogen Calculation) </vt:lpstr>
      <vt:lpstr>% Error Theoretical Mass Zinc vs. Experimental (Part I: Calculation)</vt:lpstr>
      <vt:lpstr>Molar Mass of any Gas  (Hydrogen for example)</vt:lpstr>
      <vt:lpstr>(Part II) Magnesium</vt:lpstr>
    </vt:vector>
  </TitlesOfParts>
  <Company>dvc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 Rusay</dc:creator>
  <cp:keywords/>
  <cp:lastModifiedBy>Ron Rusay</cp:lastModifiedBy>
  <cp:revision>215</cp:revision>
  <cp:lastPrinted>2017-10-24T21:35:55Z</cp:lastPrinted>
  <dcterms:created xsi:type="dcterms:W3CDTF">2018-04-26T19:35:55Z</dcterms:created>
  <dcterms:modified xsi:type="dcterms:W3CDTF">2018-11-17T21:50:33Z</dcterms:modified>
</cp:coreProperties>
</file>